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5"/>
  </p:notesMasterIdLst>
  <p:sldIdLst>
    <p:sldId id="256" r:id="rId2"/>
    <p:sldId id="309" r:id="rId3"/>
    <p:sldId id="257" r:id="rId4"/>
    <p:sldId id="280" r:id="rId5"/>
    <p:sldId id="308" r:id="rId6"/>
    <p:sldId id="281" r:id="rId7"/>
    <p:sldId id="295" r:id="rId8"/>
    <p:sldId id="265" r:id="rId9"/>
    <p:sldId id="310" r:id="rId10"/>
    <p:sldId id="259" r:id="rId11"/>
    <p:sldId id="291" r:id="rId12"/>
    <p:sldId id="276" r:id="rId13"/>
    <p:sldId id="307" r:id="rId14"/>
    <p:sldId id="302" r:id="rId15"/>
    <p:sldId id="317" r:id="rId16"/>
    <p:sldId id="266" r:id="rId17"/>
    <p:sldId id="311" r:id="rId18"/>
    <p:sldId id="319" r:id="rId19"/>
    <p:sldId id="267" r:id="rId20"/>
    <p:sldId id="268" r:id="rId21"/>
    <p:sldId id="303" r:id="rId22"/>
    <p:sldId id="286" r:id="rId23"/>
    <p:sldId id="288" r:id="rId24"/>
    <p:sldId id="312" r:id="rId25"/>
    <p:sldId id="261" r:id="rId26"/>
    <p:sldId id="270" r:id="rId27"/>
    <p:sldId id="271" r:id="rId28"/>
    <p:sldId id="272" r:id="rId29"/>
    <p:sldId id="273" r:id="rId30"/>
    <p:sldId id="292" r:id="rId31"/>
    <p:sldId id="313" r:id="rId32"/>
    <p:sldId id="262" r:id="rId33"/>
    <p:sldId id="277" r:id="rId34"/>
  </p:sldIdLst>
  <p:sldSz cx="12192000" cy="6858000"/>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242" d="100"/>
          <a:sy n="242" d="100"/>
        </p:scale>
        <p:origin x="510" y="19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71F757-FB5F-4B27-BC9B-62BB559BCA2C}" type="doc">
      <dgm:prSet loTypeId="urn:microsoft.com/office/officeart/2005/8/layout/cycle3" loCatId="cycle" qsTypeId="urn:microsoft.com/office/officeart/2005/8/quickstyle/simple3" qsCatId="simple" csTypeId="urn:microsoft.com/office/officeart/2005/8/colors/accent2_5" csCatId="accent2" phldr="1"/>
      <dgm:spPr/>
      <dgm:t>
        <a:bodyPr/>
        <a:lstStyle/>
        <a:p>
          <a:endParaRPr kumimoji="1" lang="ja-JP" altLang="en-US"/>
        </a:p>
      </dgm:t>
    </dgm:pt>
    <dgm:pt modelId="{E35C0046-2CCA-497A-8E89-73EEA6076BBC}">
      <dgm:prSet phldrT="[テキスト]"/>
      <dgm:spPr/>
      <dgm:t>
        <a:bodyPr/>
        <a:lstStyle/>
        <a:p>
          <a:r>
            <a:rPr kumimoji="1" lang="en-US" altLang="ja-JP" dirty="0"/>
            <a:t>CO2 in the atmosphere</a:t>
          </a:r>
          <a:endParaRPr kumimoji="1" lang="ja-JP" altLang="en-US" dirty="0"/>
        </a:p>
      </dgm:t>
    </dgm:pt>
    <dgm:pt modelId="{A1570C8C-DCB7-4F1D-B545-0375E508FE6F}" type="parTrans" cxnId="{697B80AB-3D49-4CA0-A476-EB8C677BFE49}">
      <dgm:prSet/>
      <dgm:spPr/>
      <dgm:t>
        <a:bodyPr/>
        <a:lstStyle/>
        <a:p>
          <a:endParaRPr kumimoji="1" lang="ja-JP" altLang="en-US"/>
        </a:p>
      </dgm:t>
    </dgm:pt>
    <dgm:pt modelId="{532F59AE-71F4-4D9C-B154-9EE630A5CA5A}" type="sibTrans" cxnId="{697B80AB-3D49-4CA0-A476-EB8C677BFE49}">
      <dgm:prSet/>
      <dgm:spPr/>
      <dgm:t>
        <a:bodyPr/>
        <a:lstStyle/>
        <a:p>
          <a:endParaRPr kumimoji="1" lang="ja-JP" altLang="en-US"/>
        </a:p>
      </dgm:t>
    </dgm:pt>
    <dgm:pt modelId="{8335D31E-0E98-4E1C-99E0-B58B39BE3A13}">
      <dgm:prSet phldrT="[テキスト]"/>
      <dgm:spPr/>
      <dgm:t>
        <a:bodyPr/>
        <a:lstStyle/>
        <a:p>
          <a:r>
            <a:rPr kumimoji="1" lang="en-US" altLang="ja-JP" b="1" dirty="0">
              <a:solidFill>
                <a:srgbClr val="0070C0"/>
              </a:solidFill>
            </a:rPr>
            <a:t>【Cryo-DAC】</a:t>
          </a:r>
          <a:endParaRPr kumimoji="1" lang="ja-JP" altLang="en-US" b="1" dirty="0">
            <a:solidFill>
              <a:srgbClr val="0070C0"/>
            </a:solidFill>
          </a:endParaRPr>
        </a:p>
      </dgm:t>
    </dgm:pt>
    <dgm:pt modelId="{938EC1B8-526A-43DB-8100-CF9B97090C0B}" type="parTrans" cxnId="{CDE8BFF3-7D01-4059-B397-C379C46E2518}">
      <dgm:prSet/>
      <dgm:spPr/>
      <dgm:t>
        <a:bodyPr/>
        <a:lstStyle/>
        <a:p>
          <a:endParaRPr kumimoji="1" lang="ja-JP" altLang="en-US"/>
        </a:p>
      </dgm:t>
    </dgm:pt>
    <dgm:pt modelId="{46CC70F8-9133-421E-AB69-1617293AC7D2}" type="sibTrans" cxnId="{CDE8BFF3-7D01-4059-B397-C379C46E2518}">
      <dgm:prSet/>
      <dgm:spPr/>
      <dgm:t>
        <a:bodyPr/>
        <a:lstStyle/>
        <a:p>
          <a:endParaRPr kumimoji="1" lang="ja-JP" altLang="en-US"/>
        </a:p>
      </dgm:t>
    </dgm:pt>
    <dgm:pt modelId="{03466A51-9842-4EBC-BE51-DCE933E6E419}">
      <dgm:prSet phldrT="[テキスト]"/>
      <dgm:spPr/>
      <dgm:t>
        <a:bodyPr/>
        <a:lstStyle/>
        <a:p>
          <a:r>
            <a:rPr kumimoji="1" lang="en-US" altLang="ja-JP" dirty="0"/>
            <a:t>CO</a:t>
          </a:r>
          <a:r>
            <a:rPr kumimoji="1" lang="en-US" altLang="ja-JP" baseline="-25000" dirty="0"/>
            <a:t>2</a:t>
          </a:r>
        </a:p>
        <a:p>
          <a:r>
            <a:rPr kumimoji="1" lang="en-US" altLang="ja-JP" dirty="0"/>
            <a:t>captured</a:t>
          </a:r>
          <a:endParaRPr kumimoji="1" lang="ja-JP" altLang="en-US" dirty="0"/>
        </a:p>
      </dgm:t>
    </dgm:pt>
    <dgm:pt modelId="{783537B3-4D53-43FA-A886-417615313FB0}" type="parTrans" cxnId="{CE15F888-3633-4E61-AE5C-59EFF73948CF}">
      <dgm:prSet/>
      <dgm:spPr/>
      <dgm:t>
        <a:bodyPr/>
        <a:lstStyle/>
        <a:p>
          <a:endParaRPr kumimoji="1" lang="ja-JP" altLang="en-US"/>
        </a:p>
      </dgm:t>
    </dgm:pt>
    <dgm:pt modelId="{50DF185C-4B57-433F-8FBA-5D59FBD893C1}" type="sibTrans" cxnId="{CE15F888-3633-4E61-AE5C-59EFF73948CF}">
      <dgm:prSet/>
      <dgm:spPr/>
      <dgm:t>
        <a:bodyPr/>
        <a:lstStyle/>
        <a:p>
          <a:endParaRPr kumimoji="1" lang="ja-JP" altLang="en-US"/>
        </a:p>
      </dgm:t>
    </dgm:pt>
    <dgm:pt modelId="{2F33AC16-2CB4-42DD-8F30-DC05B6B2252E}">
      <dgm:prSet phldrT="[テキスト]"/>
      <dgm:spPr/>
      <dgm:t>
        <a:bodyPr/>
        <a:lstStyle/>
        <a:p>
          <a:r>
            <a:rPr kumimoji="1" lang="en-US" altLang="ja-JP" dirty="0">
              <a:solidFill>
                <a:srgbClr val="0070C0"/>
              </a:solidFill>
            </a:rPr>
            <a:t>【</a:t>
          </a:r>
          <a:r>
            <a:rPr kumimoji="1" lang="en-US" altLang="ja-JP" b="1" dirty="0">
              <a:solidFill>
                <a:srgbClr val="0070C0"/>
              </a:solidFill>
            </a:rPr>
            <a:t>Methanation】</a:t>
          </a:r>
          <a:endParaRPr kumimoji="1" lang="ja-JP" altLang="en-US" b="1" dirty="0">
            <a:solidFill>
              <a:srgbClr val="0070C0"/>
            </a:solidFill>
          </a:endParaRPr>
        </a:p>
      </dgm:t>
    </dgm:pt>
    <dgm:pt modelId="{990C3CB5-CA4F-48E6-8E90-7B4BFE453F70}" type="parTrans" cxnId="{4455CF1A-D4D0-4CA7-AC71-2F3FB9CB96FD}">
      <dgm:prSet/>
      <dgm:spPr/>
      <dgm:t>
        <a:bodyPr/>
        <a:lstStyle/>
        <a:p>
          <a:endParaRPr kumimoji="1" lang="ja-JP" altLang="en-US"/>
        </a:p>
      </dgm:t>
    </dgm:pt>
    <dgm:pt modelId="{638B9883-E7FA-4AD4-BB21-791A696ED3CE}" type="sibTrans" cxnId="{4455CF1A-D4D0-4CA7-AC71-2F3FB9CB96FD}">
      <dgm:prSet/>
      <dgm:spPr/>
      <dgm:t>
        <a:bodyPr/>
        <a:lstStyle/>
        <a:p>
          <a:endParaRPr kumimoji="1" lang="ja-JP" altLang="en-US"/>
        </a:p>
      </dgm:t>
    </dgm:pt>
    <dgm:pt modelId="{70303EDE-1A5A-4CE7-BB5B-84EE37631084}">
      <dgm:prSet phldrT="[テキスト]"/>
      <dgm:spPr/>
      <dgm:t>
        <a:bodyPr/>
        <a:lstStyle/>
        <a:p>
          <a:r>
            <a:rPr kumimoji="1" lang="en-US" altLang="ja-JP" dirty="0"/>
            <a:t>CH</a:t>
          </a:r>
          <a:r>
            <a:rPr kumimoji="1" lang="en-US" altLang="ja-JP" baseline="-25000" dirty="0"/>
            <a:t>4</a:t>
          </a:r>
          <a:endParaRPr kumimoji="1" lang="ja-JP" altLang="en-US" baseline="-25000" dirty="0"/>
        </a:p>
      </dgm:t>
    </dgm:pt>
    <dgm:pt modelId="{BEBD3096-2BD3-46E3-8105-79D85086A0D2}" type="parTrans" cxnId="{DC7FD58B-62F4-4EC4-A998-47CA743E8FFF}">
      <dgm:prSet/>
      <dgm:spPr/>
      <dgm:t>
        <a:bodyPr/>
        <a:lstStyle/>
        <a:p>
          <a:endParaRPr kumimoji="1" lang="ja-JP" altLang="en-US"/>
        </a:p>
      </dgm:t>
    </dgm:pt>
    <dgm:pt modelId="{52375EAD-49F4-4696-A0FC-A8148A1F9FF1}" type="sibTrans" cxnId="{DC7FD58B-62F4-4EC4-A998-47CA743E8FFF}">
      <dgm:prSet/>
      <dgm:spPr/>
      <dgm:t>
        <a:bodyPr/>
        <a:lstStyle/>
        <a:p>
          <a:endParaRPr kumimoji="1" lang="ja-JP" altLang="en-US"/>
        </a:p>
      </dgm:t>
    </dgm:pt>
    <dgm:pt modelId="{93F01584-DBFB-4C51-87BD-E42613647F6B}" type="pres">
      <dgm:prSet presAssocID="{DA71F757-FB5F-4B27-BC9B-62BB559BCA2C}" presName="Name0" presStyleCnt="0">
        <dgm:presLayoutVars>
          <dgm:dir val="rev"/>
          <dgm:resizeHandles val="exact"/>
        </dgm:presLayoutVars>
      </dgm:prSet>
      <dgm:spPr/>
    </dgm:pt>
    <dgm:pt modelId="{EDB71845-05A1-42DB-B8BB-7AE3D1DEE970}" type="pres">
      <dgm:prSet presAssocID="{DA71F757-FB5F-4B27-BC9B-62BB559BCA2C}" presName="cycle" presStyleCnt="0"/>
      <dgm:spPr/>
    </dgm:pt>
    <dgm:pt modelId="{0AA5D69E-5CE6-4434-82B3-EC507915FE5F}" type="pres">
      <dgm:prSet presAssocID="{E35C0046-2CCA-497A-8E89-73EEA6076BBC}" presName="nodeFirstNode" presStyleLbl="node1" presStyleIdx="0" presStyleCnt="5" custRadScaleRad="139415">
        <dgm:presLayoutVars>
          <dgm:bulletEnabled val="1"/>
        </dgm:presLayoutVars>
      </dgm:prSet>
      <dgm:spPr/>
    </dgm:pt>
    <dgm:pt modelId="{0DFCE020-C220-4EAF-9823-A2FE513E945C}" type="pres">
      <dgm:prSet presAssocID="{532F59AE-71F4-4D9C-B154-9EE630A5CA5A}" presName="sibTransFirstNode" presStyleLbl="bgShp" presStyleIdx="0" presStyleCnt="1"/>
      <dgm:spPr/>
    </dgm:pt>
    <dgm:pt modelId="{2509BF3B-6D76-4466-B8EB-6D872EC75BB9}" type="pres">
      <dgm:prSet presAssocID="{8335D31E-0E98-4E1C-99E0-B58B39BE3A13}" presName="nodeFollowingNodes" presStyleLbl="node1" presStyleIdx="1" presStyleCnt="5">
        <dgm:presLayoutVars>
          <dgm:bulletEnabled val="1"/>
        </dgm:presLayoutVars>
      </dgm:prSet>
      <dgm:spPr/>
    </dgm:pt>
    <dgm:pt modelId="{70AB58BA-309B-439B-9D4C-537A42DF1EC3}" type="pres">
      <dgm:prSet presAssocID="{03466A51-9842-4EBC-BE51-DCE933E6E419}" presName="nodeFollowingNodes" presStyleLbl="node1" presStyleIdx="2" presStyleCnt="5">
        <dgm:presLayoutVars>
          <dgm:bulletEnabled val="1"/>
        </dgm:presLayoutVars>
      </dgm:prSet>
      <dgm:spPr/>
    </dgm:pt>
    <dgm:pt modelId="{37948481-06BA-4F0F-A19A-2C525E096865}" type="pres">
      <dgm:prSet presAssocID="{2F33AC16-2CB4-42DD-8F30-DC05B6B2252E}" presName="nodeFollowingNodes" presStyleLbl="node1" presStyleIdx="3" presStyleCnt="5">
        <dgm:presLayoutVars>
          <dgm:bulletEnabled val="1"/>
        </dgm:presLayoutVars>
      </dgm:prSet>
      <dgm:spPr/>
    </dgm:pt>
    <dgm:pt modelId="{F6DAA612-1DCA-4949-A2B8-6D0F3E6C9B74}" type="pres">
      <dgm:prSet presAssocID="{70303EDE-1A5A-4CE7-BB5B-84EE37631084}" presName="nodeFollowingNodes" presStyleLbl="node1" presStyleIdx="4" presStyleCnt="5">
        <dgm:presLayoutVars>
          <dgm:bulletEnabled val="1"/>
        </dgm:presLayoutVars>
      </dgm:prSet>
      <dgm:spPr/>
    </dgm:pt>
  </dgm:ptLst>
  <dgm:cxnLst>
    <dgm:cxn modelId="{4455CF1A-D4D0-4CA7-AC71-2F3FB9CB96FD}" srcId="{DA71F757-FB5F-4B27-BC9B-62BB559BCA2C}" destId="{2F33AC16-2CB4-42DD-8F30-DC05B6B2252E}" srcOrd="3" destOrd="0" parTransId="{990C3CB5-CA4F-48E6-8E90-7B4BFE453F70}" sibTransId="{638B9883-E7FA-4AD4-BB21-791A696ED3CE}"/>
    <dgm:cxn modelId="{6C408035-DAD7-4EB3-AFBB-E2E49DA303BD}" type="presOf" srcId="{DA71F757-FB5F-4B27-BC9B-62BB559BCA2C}" destId="{93F01584-DBFB-4C51-87BD-E42613647F6B}" srcOrd="0" destOrd="0" presId="urn:microsoft.com/office/officeart/2005/8/layout/cycle3"/>
    <dgm:cxn modelId="{FA72CC3F-565C-4B1D-B3AC-6B800C1CD787}" type="presOf" srcId="{2F33AC16-2CB4-42DD-8F30-DC05B6B2252E}" destId="{37948481-06BA-4F0F-A19A-2C525E096865}" srcOrd="0" destOrd="0" presId="urn:microsoft.com/office/officeart/2005/8/layout/cycle3"/>
    <dgm:cxn modelId="{F32C3466-D085-46E2-A9E8-545A32584B6F}" type="presOf" srcId="{E35C0046-2CCA-497A-8E89-73EEA6076BBC}" destId="{0AA5D69E-5CE6-4434-82B3-EC507915FE5F}" srcOrd="0" destOrd="0" presId="urn:microsoft.com/office/officeart/2005/8/layout/cycle3"/>
    <dgm:cxn modelId="{69A22A7F-EABD-41B3-A017-C6A665B97CC5}" type="presOf" srcId="{03466A51-9842-4EBC-BE51-DCE933E6E419}" destId="{70AB58BA-309B-439B-9D4C-537A42DF1EC3}" srcOrd="0" destOrd="0" presId="urn:microsoft.com/office/officeart/2005/8/layout/cycle3"/>
    <dgm:cxn modelId="{CE15F888-3633-4E61-AE5C-59EFF73948CF}" srcId="{DA71F757-FB5F-4B27-BC9B-62BB559BCA2C}" destId="{03466A51-9842-4EBC-BE51-DCE933E6E419}" srcOrd="2" destOrd="0" parTransId="{783537B3-4D53-43FA-A886-417615313FB0}" sibTransId="{50DF185C-4B57-433F-8FBA-5D59FBD893C1}"/>
    <dgm:cxn modelId="{DC7FD58B-62F4-4EC4-A998-47CA743E8FFF}" srcId="{DA71F757-FB5F-4B27-BC9B-62BB559BCA2C}" destId="{70303EDE-1A5A-4CE7-BB5B-84EE37631084}" srcOrd="4" destOrd="0" parTransId="{BEBD3096-2BD3-46E3-8105-79D85086A0D2}" sibTransId="{52375EAD-49F4-4696-A0FC-A8148A1F9FF1}"/>
    <dgm:cxn modelId="{E29F66A0-3AA1-4D5F-8FA3-B556E49953C1}" type="presOf" srcId="{532F59AE-71F4-4D9C-B154-9EE630A5CA5A}" destId="{0DFCE020-C220-4EAF-9823-A2FE513E945C}" srcOrd="0" destOrd="0" presId="urn:microsoft.com/office/officeart/2005/8/layout/cycle3"/>
    <dgm:cxn modelId="{697B80AB-3D49-4CA0-A476-EB8C677BFE49}" srcId="{DA71F757-FB5F-4B27-BC9B-62BB559BCA2C}" destId="{E35C0046-2CCA-497A-8E89-73EEA6076BBC}" srcOrd="0" destOrd="0" parTransId="{A1570C8C-DCB7-4F1D-B545-0375E508FE6F}" sibTransId="{532F59AE-71F4-4D9C-B154-9EE630A5CA5A}"/>
    <dgm:cxn modelId="{713B13C9-6DF5-4637-95D9-55055C4A7FF1}" type="presOf" srcId="{8335D31E-0E98-4E1C-99E0-B58B39BE3A13}" destId="{2509BF3B-6D76-4466-B8EB-6D872EC75BB9}" srcOrd="0" destOrd="0" presId="urn:microsoft.com/office/officeart/2005/8/layout/cycle3"/>
    <dgm:cxn modelId="{E5D442CC-35B5-46EC-9045-945B6CF5A373}" type="presOf" srcId="{70303EDE-1A5A-4CE7-BB5B-84EE37631084}" destId="{F6DAA612-1DCA-4949-A2B8-6D0F3E6C9B74}" srcOrd="0" destOrd="0" presId="urn:microsoft.com/office/officeart/2005/8/layout/cycle3"/>
    <dgm:cxn modelId="{CDE8BFF3-7D01-4059-B397-C379C46E2518}" srcId="{DA71F757-FB5F-4B27-BC9B-62BB559BCA2C}" destId="{8335D31E-0E98-4E1C-99E0-B58B39BE3A13}" srcOrd="1" destOrd="0" parTransId="{938EC1B8-526A-43DB-8100-CF9B97090C0B}" sibTransId="{46CC70F8-9133-421E-AB69-1617293AC7D2}"/>
    <dgm:cxn modelId="{273039E3-D63E-44C2-A05E-606977C2005B}" type="presParOf" srcId="{93F01584-DBFB-4C51-87BD-E42613647F6B}" destId="{EDB71845-05A1-42DB-B8BB-7AE3D1DEE970}" srcOrd="0" destOrd="0" presId="urn:microsoft.com/office/officeart/2005/8/layout/cycle3"/>
    <dgm:cxn modelId="{C7B05ED9-8077-4F75-81AC-DCA878AA32D0}" type="presParOf" srcId="{EDB71845-05A1-42DB-B8BB-7AE3D1DEE970}" destId="{0AA5D69E-5CE6-4434-82B3-EC507915FE5F}" srcOrd="0" destOrd="0" presId="urn:microsoft.com/office/officeart/2005/8/layout/cycle3"/>
    <dgm:cxn modelId="{6071FF67-3591-4366-AAB4-A864CC7F5EA8}" type="presParOf" srcId="{EDB71845-05A1-42DB-B8BB-7AE3D1DEE970}" destId="{0DFCE020-C220-4EAF-9823-A2FE513E945C}" srcOrd="1" destOrd="0" presId="urn:microsoft.com/office/officeart/2005/8/layout/cycle3"/>
    <dgm:cxn modelId="{90398499-D95E-49CE-A376-CE18F4255A07}" type="presParOf" srcId="{EDB71845-05A1-42DB-B8BB-7AE3D1DEE970}" destId="{2509BF3B-6D76-4466-B8EB-6D872EC75BB9}" srcOrd="2" destOrd="0" presId="urn:microsoft.com/office/officeart/2005/8/layout/cycle3"/>
    <dgm:cxn modelId="{3F0C119F-7503-4035-85BE-83D83BEC3157}" type="presParOf" srcId="{EDB71845-05A1-42DB-B8BB-7AE3D1DEE970}" destId="{70AB58BA-309B-439B-9D4C-537A42DF1EC3}" srcOrd="3" destOrd="0" presId="urn:microsoft.com/office/officeart/2005/8/layout/cycle3"/>
    <dgm:cxn modelId="{704E8ACA-4430-48D8-998A-985A81483EFB}" type="presParOf" srcId="{EDB71845-05A1-42DB-B8BB-7AE3D1DEE970}" destId="{37948481-06BA-4F0F-A19A-2C525E096865}" srcOrd="4" destOrd="0" presId="urn:microsoft.com/office/officeart/2005/8/layout/cycle3"/>
    <dgm:cxn modelId="{82A7DEDF-489D-4728-94C5-63A1453FBEE8}" type="presParOf" srcId="{EDB71845-05A1-42DB-B8BB-7AE3D1DEE970}" destId="{F6DAA612-1DCA-4949-A2B8-6D0F3E6C9B74}" srcOrd="5"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A71F757-FB5F-4B27-BC9B-62BB559BCA2C}" type="doc">
      <dgm:prSet loTypeId="urn:microsoft.com/office/officeart/2005/8/layout/cycle3" loCatId="cycle" qsTypeId="urn:microsoft.com/office/officeart/2005/8/quickstyle/simple3" qsCatId="simple" csTypeId="urn:microsoft.com/office/officeart/2005/8/colors/accent2_5" csCatId="accent2" phldr="1"/>
      <dgm:spPr/>
      <dgm:t>
        <a:bodyPr/>
        <a:lstStyle/>
        <a:p>
          <a:endParaRPr kumimoji="1" lang="ja-JP" altLang="en-US"/>
        </a:p>
      </dgm:t>
    </dgm:pt>
    <dgm:pt modelId="{E35C0046-2CCA-497A-8E89-73EEA6076BBC}">
      <dgm:prSet phldrT="[テキスト]"/>
      <dgm:spPr/>
      <dgm:t>
        <a:bodyPr/>
        <a:lstStyle/>
        <a:p>
          <a:r>
            <a:rPr kumimoji="1" lang="en-US" altLang="ja-JP" dirty="0"/>
            <a:t>CO2 in the atmosphere</a:t>
          </a:r>
          <a:endParaRPr kumimoji="1" lang="ja-JP" altLang="en-US" dirty="0"/>
        </a:p>
      </dgm:t>
    </dgm:pt>
    <dgm:pt modelId="{A1570C8C-DCB7-4F1D-B545-0375E508FE6F}" type="parTrans" cxnId="{697B80AB-3D49-4CA0-A476-EB8C677BFE49}">
      <dgm:prSet/>
      <dgm:spPr/>
      <dgm:t>
        <a:bodyPr/>
        <a:lstStyle/>
        <a:p>
          <a:endParaRPr kumimoji="1" lang="ja-JP" altLang="en-US"/>
        </a:p>
      </dgm:t>
    </dgm:pt>
    <dgm:pt modelId="{532F59AE-71F4-4D9C-B154-9EE630A5CA5A}" type="sibTrans" cxnId="{697B80AB-3D49-4CA0-A476-EB8C677BFE49}">
      <dgm:prSet/>
      <dgm:spPr/>
      <dgm:t>
        <a:bodyPr/>
        <a:lstStyle/>
        <a:p>
          <a:endParaRPr kumimoji="1" lang="ja-JP" altLang="en-US"/>
        </a:p>
      </dgm:t>
    </dgm:pt>
    <dgm:pt modelId="{8335D31E-0E98-4E1C-99E0-B58B39BE3A13}">
      <dgm:prSet phldrT="[テキスト]"/>
      <dgm:spPr/>
      <dgm:t>
        <a:bodyPr/>
        <a:lstStyle/>
        <a:p>
          <a:r>
            <a:rPr kumimoji="1" lang="en-US" altLang="ja-JP" b="1" dirty="0">
              <a:solidFill>
                <a:srgbClr val="0070C0"/>
              </a:solidFill>
            </a:rPr>
            <a:t>【Cryo-DAC】</a:t>
          </a:r>
          <a:endParaRPr kumimoji="1" lang="ja-JP" altLang="en-US" b="1" dirty="0">
            <a:solidFill>
              <a:srgbClr val="0070C0"/>
            </a:solidFill>
          </a:endParaRPr>
        </a:p>
      </dgm:t>
    </dgm:pt>
    <dgm:pt modelId="{938EC1B8-526A-43DB-8100-CF9B97090C0B}" type="parTrans" cxnId="{CDE8BFF3-7D01-4059-B397-C379C46E2518}">
      <dgm:prSet/>
      <dgm:spPr/>
      <dgm:t>
        <a:bodyPr/>
        <a:lstStyle/>
        <a:p>
          <a:endParaRPr kumimoji="1" lang="ja-JP" altLang="en-US"/>
        </a:p>
      </dgm:t>
    </dgm:pt>
    <dgm:pt modelId="{46CC70F8-9133-421E-AB69-1617293AC7D2}" type="sibTrans" cxnId="{CDE8BFF3-7D01-4059-B397-C379C46E2518}">
      <dgm:prSet/>
      <dgm:spPr/>
      <dgm:t>
        <a:bodyPr/>
        <a:lstStyle/>
        <a:p>
          <a:endParaRPr kumimoji="1" lang="ja-JP" altLang="en-US"/>
        </a:p>
      </dgm:t>
    </dgm:pt>
    <dgm:pt modelId="{03466A51-9842-4EBC-BE51-DCE933E6E419}">
      <dgm:prSet phldrT="[テキスト]"/>
      <dgm:spPr/>
      <dgm:t>
        <a:bodyPr/>
        <a:lstStyle/>
        <a:p>
          <a:r>
            <a:rPr kumimoji="1" lang="en-US" altLang="ja-JP" dirty="0"/>
            <a:t>CO</a:t>
          </a:r>
          <a:r>
            <a:rPr kumimoji="1" lang="en-US" altLang="ja-JP" baseline="-25000" dirty="0"/>
            <a:t>2</a:t>
          </a:r>
        </a:p>
        <a:p>
          <a:r>
            <a:rPr kumimoji="1" lang="en-US" altLang="ja-JP" dirty="0"/>
            <a:t>captured</a:t>
          </a:r>
          <a:endParaRPr kumimoji="1" lang="ja-JP" altLang="en-US" dirty="0"/>
        </a:p>
      </dgm:t>
    </dgm:pt>
    <dgm:pt modelId="{783537B3-4D53-43FA-A886-417615313FB0}" type="parTrans" cxnId="{CE15F888-3633-4E61-AE5C-59EFF73948CF}">
      <dgm:prSet/>
      <dgm:spPr/>
      <dgm:t>
        <a:bodyPr/>
        <a:lstStyle/>
        <a:p>
          <a:endParaRPr kumimoji="1" lang="ja-JP" altLang="en-US"/>
        </a:p>
      </dgm:t>
    </dgm:pt>
    <dgm:pt modelId="{50DF185C-4B57-433F-8FBA-5D59FBD893C1}" type="sibTrans" cxnId="{CE15F888-3633-4E61-AE5C-59EFF73948CF}">
      <dgm:prSet/>
      <dgm:spPr/>
      <dgm:t>
        <a:bodyPr/>
        <a:lstStyle/>
        <a:p>
          <a:endParaRPr kumimoji="1" lang="ja-JP" altLang="en-US"/>
        </a:p>
      </dgm:t>
    </dgm:pt>
    <dgm:pt modelId="{2F33AC16-2CB4-42DD-8F30-DC05B6B2252E}">
      <dgm:prSet phldrT="[テキスト]"/>
      <dgm:spPr/>
      <dgm:t>
        <a:bodyPr/>
        <a:lstStyle/>
        <a:p>
          <a:r>
            <a:rPr kumimoji="1" lang="en-US" altLang="ja-JP" dirty="0">
              <a:solidFill>
                <a:srgbClr val="0070C0"/>
              </a:solidFill>
            </a:rPr>
            <a:t>【</a:t>
          </a:r>
          <a:r>
            <a:rPr kumimoji="1" lang="en-US" altLang="ja-JP" b="1" dirty="0">
              <a:solidFill>
                <a:srgbClr val="0070C0"/>
              </a:solidFill>
            </a:rPr>
            <a:t>Methanation】</a:t>
          </a:r>
          <a:endParaRPr kumimoji="1" lang="ja-JP" altLang="en-US" b="1" dirty="0">
            <a:solidFill>
              <a:srgbClr val="0070C0"/>
            </a:solidFill>
          </a:endParaRPr>
        </a:p>
      </dgm:t>
    </dgm:pt>
    <dgm:pt modelId="{990C3CB5-CA4F-48E6-8E90-7B4BFE453F70}" type="parTrans" cxnId="{4455CF1A-D4D0-4CA7-AC71-2F3FB9CB96FD}">
      <dgm:prSet/>
      <dgm:spPr/>
      <dgm:t>
        <a:bodyPr/>
        <a:lstStyle/>
        <a:p>
          <a:endParaRPr kumimoji="1" lang="ja-JP" altLang="en-US"/>
        </a:p>
      </dgm:t>
    </dgm:pt>
    <dgm:pt modelId="{638B9883-E7FA-4AD4-BB21-791A696ED3CE}" type="sibTrans" cxnId="{4455CF1A-D4D0-4CA7-AC71-2F3FB9CB96FD}">
      <dgm:prSet/>
      <dgm:spPr/>
      <dgm:t>
        <a:bodyPr/>
        <a:lstStyle/>
        <a:p>
          <a:endParaRPr kumimoji="1" lang="ja-JP" altLang="en-US"/>
        </a:p>
      </dgm:t>
    </dgm:pt>
    <dgm:pt modelId="{70303EDE-1A5A-4CE7-BB5B-84EE37631084}">
      <dgm:prSet phldrT="[テキスト]"/>
      <dgm:spPr/>
      <dgm:t>
        <a:bodyPr/>
        <a:lstStyle/>
        <a:p>
          <a:r>
            <a:rPr kumimoji="1" lang="en-US" altLang="ja-JP" dirty="0"/>
            <a:t>CH</a:t>
          </a:r>
          <a:r>
            <a:rPr kumimoji="1" lang="en-US" altLang="ja-JP" baseline="-25000" dirty="0"/>
            <a:t>4</a:t>
          </a:r>
          <a:endParaRPr kumimoji="1" lang="ja-JP" altLang="en-US" baseline="-25000" dirty="0"/>
        </a:p>
      </dgm:t>
    </dgm:pt>
    <dgm:pt modelId="{BEBD3096-2BD3-46E3-8105-79D85086A0D2}" type="parTrans" cxnId="{DC7FD58B-62F4-4EC4-A998-47CA743E8FFF}">
      <dgm:prSet/>
      <dgm:spPr/>
      <dgm:t>
        <a:bodyPr/>
        <a:lstStyle/>
        <a:p>
          <a:endParaRPr kumimoji="1" lang="ja-JP" altLang="en-US"/>
        </a:p>
      </dgm:t>
    </dgm:pt>
    <dgm:pt modelId="{52375EAD-49F4-4696-A0FC-A8148A1F9FF1}" type="sibTrans" cxnId="{DC7FD58B-62F4-4EC4-A998-47CA743E8FFF}">
      <dgm:prSet/>
      <dgm:spPr/>
      <dgm:t>
        <a:bodyPr/>
        <a:lstStyle/>
        <a:p>
          <a:endParaRPr kumimoji="1" lang="ja-JP" altLang="en-US"/>
        </a:p>
      </dgm:t>
    </dgm:pt>
    <dgm:pt modelId="{93F01584-DBFB-4C51-87BD-E42613647F6B}" type="pres">
      <dgm:prSet presAssocID="{DA71F757-FB5F-4B27-BC9B-62BB559BCA2C}" presName="Name0" presStyleCnt="0">
        <dgm:presLayoutVars>
          <dgm:dir val="rev"/>
          <dgm:resizeHandles val="exact"/>
        </dgm:presLayoutVars>
      </dgm:prSet>
      <dgm:spPr/>
    </dgm:pt>
    <dgm:pt modelId="{EDB71845-05A1-42DB-B8BB-7AE3D1DEE970}" type="pres">
      <dgm:prSet presAssocID="{DA71F757-FB5F-4B27-BC9B-62BB559BCA2C}" presName="cycle" presStyleCnt="0"/>
      <dgm:spPr/>
    </dgm:pt>
    <dgm:pt modelId="{0AA5D69E-5CE6-4434-82B3-EC507915FE5F}" type="pres">
      <dgm:prSet presAssocID="{E35C0046-2CCA-497A-8E89-73EEA6076BBC}" presName="nodeFirstNode" presStyleLbl="node1" presStyleIdx="0" presStyleCnt="5" custRadScaleRad="139415">
        <dgm:presLayoutVars>
          <dgm:bulletEnabled val="1"/>
        </dgm:presLayoutVars>
      </dgm:prSet>
      <dgm:spPr/>
    </dgm:pt>
    <dgm:pt modelId="{0DFCE020-C220-4EAF-9823-A2FE513E945C}" type="pres">
      <dgm:prSet presAssocID="{532F59AE-71F4-4D9C-B154-9EE630A5CA5A}" presName="sibTransFirstNode" presStyleLbl="bgShp" presStyleIdx="0" presStyleCnt="1"/>
      <dgm:spPr/>
    </dgm:pt>
    <dgm:pt modelId="{2509BF3B-6D76-4466-B8EB-6D872EC75BB9}" type="pres">
      <dgm:prSet presAssocID="{8335D31E-0E98-4E1C-99E0-B58B39BE3A13}" presName="nodeFollowingNodes" presStyleLbl="node1" presStyleIdx="1" presStyleCnt="5">
        <dgm:presLayoutVars>
          <dgm:bulletEnabled val="1"/>
        </dgm:presLayoutVars>
      </dgm:prSet>
      <dgm:spPr/>
    </dgm:pt>
    <dgm:pt modelId="{70AB58BA-309B-439B-9D4C-537A42DF1EC3}" type="pres">
      <dgm:prSet presAssocID="{03466A51-9842-4EBC-BE51-DCE933E6E419}" presName="nodeFollowingNodes" presStyleLbl="node1" presStyleIdx="2" presStyleCnt="5">
        <dgm:presLayoutVars>
          <dgm:bulletEnabled val="1"/>
        </dgm:presLayoutVars>
      </dgm:prSet>
      <dgm:spPr/>
    </dgm:pt>
    <dgm:pt modelId="{37948481-06BA-4F0F-A19A-2C525E096865}" type="pres">
      <dgm:prSet presAssocID="{2F33AC16-2CB4-42DD-8F30-DC05B6B2252E}" presName="nodeFollowingNodes" presStyleLbl="node1" presStyleIdx="3" presStyleCnt="5">
        <dgm:presLayoutVars>
          <dgm:bulletEnabled val="1"/>
        </dgm:presLayoutVars>
      </dgm:prSet>
      <dgm:spPr/>
    </dgm:pt>
    <dgm:pt modelId="{F6DAA612-1DCA-4949-A2B8-6D0F3E6C9B74}" type="pres">
      <dgm:prSet presAssocID="{70303EDE-1A5A-4CE7-BB5B-84EE37631084}" presName="nodeFollowingNodes" presStyleLbl="node1" presStyleIdx="4" presStyleCnt="5">
        <dgm:presLayoutVars>
          <dgm:bulletEnabled val="1"/>
        </dgm:presLayoutVars>
      </dgm:prSet>
      <dgm:spPr/>
    </dgm:pt>
  </dgm:ptLst>
  <dgm:cxnLst>
    <dgm:cxn modelId="{4455CF1A-D4D0-4CA7-AC71-2F3FB9CB96FD}" srcId="{DA71F757-FB5F-4B27-BC9B-62BB559BCA2C}" destId="{2F33AC16-2CB4-42DD-8F30-DC05B6B2252E}" srcOrd="3" destOrd="0" parTransId="{990C3CB5-CA4F-48E6-8E90-7B4BFE453F70}" sibTransId="{638B9883-E7FA-4AD4-BB21-791A696ED3CE}"/>
    <dgm:cxn modelId="{6C408035-DAD7-4EB3-AFBB-E2E49DA303BD}" type="presOf" srcId="{DA71F757-FB5F-4B27-BC9B-62BB559BCA2C}" destId="{93F01584-DBFB-4C51-87BD-E42613647F6B}" srcOrd="0" destOrd="0" presId="urn:microsoft.com/office/officeart/2005/8/layout/cycle3"/>
    <dgm:cxn modelId="{FA72CC3F-565C-4B1D-B3AC-6B800C1CD787}" type="presOf" srcId="{2F33AC16-2CB4-42DD-8F30-DC05B6B2252E}" destId="{37948481-06BA-4F0F-A19A-2C525E096865}" srcOrd="0" destOrd="0" presId="urn:microsoft.com/office/officeart/2005/8/layout/cycle3"/>
    <dgm:cxn modelId="{F32C3466-D085-46E2-A9E8-545A32584B6F}" type="presOf" srcId="{E35C0046-2CCA-497A-8E89-73EEA6076BBC}" destId="{0AA5D69E-5CE6-4434-82B3-EC507915FE5F}" srcOrd="0" destOrd="0" presId="urn:microsoft.com/office/officeart/2005/8/layout/cycle3"/>
    <dgm:cxn modelId="{69A22A7F-EABD-41B3-A017-C6A665B97CC5}" type="presOf" srcId="{03466A51-9842-4EBC-BE51-DCE933E6E419}" destId="{70AB58BA-309B-439B-9D4C-537A42DF1EC3}" srcOrd="0" destOrd="0" presId="urn:microsoft.com/office/officeart/2005/8/layout/cycle3"/>
    <dgm:cxn modelId="{CE15F888-3633-4E61-AE5C-59EFF73948CF}" srcId="{DA71F757-FB5F-4B27-BC9B-62BB559BCA2C}" destId="{03466A51-9842-4EBC-BE51-DCE933E6E419}" srcOrd="2" destOrd="0" parTransId="{783537B3-4D53-43FA-A886-417615313FB0}" sibTransId="{50DF185C-4B57-433F-8FBA-5D59FBD893C1}"/>
    <dgm:cxn modelId="{DC7FD58B-62F4-4EC4-A998-47CA743E8FFF}" srcId="{DA71F757-FB5F-4B27-BC9B-62BB559BCA2C}" destId="{70303EDE-1A5A-4CE7-BB5B-84EE37631084}" srcOrd="4" destOrd="0" parTransId="{BEBD3096-2BD3-46E3-8105-79D85086A0D2}" sibTransId="{52375EAD-49F4-4696-A0FC-A8148A1F9FF1}"/>
    <dgm:cxn modelId="{E29F66A0-3AA1-4D5F-8FA3-B556E49953C1}" type="presOf" srcId="{532F59AE-71F4-4D9C-B154-9EE630A5CA5A}" destId="{0DFCE020-C220-4EAF-9823-A2FE513E945C}" srcOrd="0" destOrd="0" presId="urn:microsoft.com/office/officeart/2005/8/layout/cycle3"/>
    <dgm:cxn modelId="{697B80AB-3D49-4CA0-A476-EB8C677BFE49}" srcId="{DA71F757-FB5F-4B27-BC9B-62BB559BCA2C}" destId="{E35C0046-2CCA-497A-8E89-73EEA6076BBC}" srcOrd="0" destOrd="0" parTransId="{A1570C8C-DCB7-4F1D-B545-0375E508FE6F}" sibTransId="{532F59AE-71F4-4D9C-B154-9EE630A5CA5A}"/>
    <dgm:cxn modelId="{713B13C9-6DF5-4637-95D9-55055C4A7FF1}" type="presOf" srcId="{8335D31E-0E98-4E1C-99E0-B58B39BE3A13}" destId="{2509BF3B-6D76-4466-B8EB-6D872EC75BB9}" srcOrd="0" destOrd="0" presId="urn:microsoft.com/office/officeart/2005/8/layout/cycle3"/>
    <dgm:cxn modelId="{E5D442CC-35B5-46EC-9045-945B6CF5A373}" type="presOf" srcId="{70303EDE-1A5A-4CE7-BB5B-84EE37631084}" destId="{F6DAA612-1DCA-4949-A2B8-6D0F3E6C9B74}" srcOrd="0" destOrd="0" presId="urn:microsoft.com/office/officeart/2005/8/layout/cycle3"/>
    <dgm:cxn modelId="{CDE8BFF3-7D01-4059-B397-C379C46E2518}" srcId="{DA71F757-FB5F-4B27-BC9B-62BB559BCA2C}" destId="{8335D31E-0E98-4E1C-99E0-B58B39BE3A13}" srcOrd="1" destOrd="0" parTransId="{938EC1B8-526A-43DB-8100-CF9B97090C0B}" sibTransId="{46CC70F8-9133-421E-AB69-1617293AC7D2}"/>
    <dgm:cxn modelId="{273039E3-D63E-44C2-A05E-606977C2005B}" type="presParOf" srcId="{93F01584-DBFB-4C51-87BD-E42613647F6B}" destId="{EDB71845-05A1-42DB-B8BB-7AE3D1DEE970}" srcOrd="0" destOrd="0" presId="urn:microsoft.com/office/officeart/2005/8/layout/cycle3"/>
    <dgm:cxn modelId="{C7B05ED9-8077-4F75-81AC-DCA878AA32D0}" type="presParOf" srcId="{EDB71845-05A1-42DB-B8BB-7AE3D1DEE970}" destId="{0AA5D69E-5CE6-4434-82B3-EC507915FE5F}" srcOrd="0" destOrd="0" presId="urn:microsoft.com/office/officeart/2005/8/layout/cycle3"/>
    <dgm:cxn modelId="{6071FF67-3591-4366-AAB4-A864CC7F5EA8}" type="presParOf" srcId="{EDB71845-05A1-42DB-B8BB-7AE3D1DEE970}" destId="{0DFCE020-C220-4EAF-9823-A2FE513E945C}" srcOrd="1" destOrd="0" presId="urn:microsoft.com/office/officeart/2005/8/layout/cycle3"/>
    <dgm:cxn modelId="{90398499-D95E-49CE-A376-CE18F4255A07}" type="presParOf" srcId="{EDB71845-05A1-42DB-B8BB-7AE3D1DEE970}" destId="{2509BF3B-6D76-4466-B8EB-6D872EC75BB9}" srcOrd="2" destOrd="0" presId="urn:microsoft.com/office/officeart/2005/8/layout/cycle3"/>
    <dgm:cxn modelId="{3F0C119F-7503-4035-85BE-83D83BEC3157}" type="presParOf" srcId="{EDB71845-05A1-42DB-B8BB-7AE3D1DEE970}" destId="{70AB58BA-309B-439B-9D4C-537A42DF1EC3}" srcOrd="3" destOrd="0" presId="urn:microsoft.com/office/officeart/2005/8/layout/cycle3"/>
    <dgm:cxn modelId="{704E8ACA-4430-48D8-998A-985A81483EFB}" type="presParOf" srcId="{EDB71845-05A1-42DB-B8BB-7AE3D1DEE970}" destId="{37948481-06BA-4F0F-A19A-2C525E096865}" srcOrd="4" destOrd="0" presId="urn:microsoft.com/office/officeart/2005/8/layout/cycle3"/>
    <dgm:cxn modelId="{82A7DEDF-489D-4728-94C5-63A1453FBEE8}" type="presParOf" srcId="{EDB71845-05A1-42DB-B8BB-7AE3D1DEE970}" destId="{F6DAA612-1DCA-4949-A2B8-6D0F3E6C9B74}" srcOrd="5"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FCE020-C220-4EAF-9823-A2FE513E945C}">
      <dsp:nvSpPr>
        <dsp:cNvPr id="0" name=""/>
        <dsp:cNvSpPr/>
      </dsp:nvSpPr>
      <dsp:spPr>
        <a:xfrm>
          <a:off x="1606690" y="-21209"/>
          <a:ext cx="3526085" cy="3526085"/>
        </a:xfrm>
        <a:prstGeom prst="leftCircularArrow">
          <a:avLst>
            <a:gd name="adj1" fmla="val 5544"/>
            <a:gd name="adj2" fmla="val 330680"/>
            <a:gd name="adj3" fmla="val 18602164"/>
            <a:gd name="adj4" fmla="val 15027356"/>
            <a:gd name="adj5" fmla="val 5757"/>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0AA5D69E-5CE6-4434-82B3-EC507915FE5F}">
      <dsp:nvSpPr>
        <dsp:cNvPr id="0" name=""/>
        <dsp:cNvSpPr/>
      </dsp:nvSpPr>
      <dsp:spPr>
        <a:xfrm>
          <a:off x="2551980" y="0"/>
          <a:ext cx="1635505" cy="817752"/>
        </a:xfrm>
        <a:prstGeom prst="roundRect">
          <a:avLst/>
        </a:prstGeom>
        <a:gradFill rotWithShape="0">
          <a:gsLst>
            <a:gs pos="0">
              <a:schemeClr val="accent2">
                <a:alpha val="90000"/>
                <a:hueOff val="0"/>
                <a:satOff val="0"/>
                <a:lumOff val="0"/>
                <a:alphaOff val="0"/>
                <a:lumMod val="110000"/>
                <a:satMod val="105000"/>
                <a:tint val="67000"/>
              </a:schemeClr>
            </a:gs>
            <a:gs pos="50000">
              <a:schemeClr val="accent2">
                <a:alpha val="90000"/>
                <a:hueOff val="0"/>
                <a:satOff val="0"/>
                <a:lumOff val="0"/>
                <a:alphaOff val="0"/>
                <a:lumMod val="105000"/>
                <a:satMod val="103000"/>
                <a:tint val="73000"/>
              </a:schemeClr>
            </a:gs>
            <a:gs pos="100000">
              <a:schemeClr val="accent2">
                <a:alpha val="9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t>CO2 in the atmosphere</a:t>
          </a:r>
          <a:endParaRPr kumimoji="1" lang="ja-JP" altLang="en-US" sz="1300" kern="1200" dirty="0"/>
        </a:p>
      </dsp:txBody>
      <dsp:txXfrm>
        <a:off x="2591899" y="39919"/>
        <a:ext cx="1555667" cy="737914"/>
      </dsp:txXfrm>
    </dsp:sp>
    <dsp:sp modelId="{2509BF3B-6D76-4466-B8EB-6D872EC75BB9}">
      <dsp:nvSpPr>
        <dsp:cNvPr id="0" name=""/>
        <dsp:cNvSpPr/>
      </dsp:nvSpPr>
      <dsp:spPr>
        <a:xfrm>
          <a:off x="1121913" y="1039586"/>
          <a:ext cx="1635505" cy="817752"/>
        </a:xfrm>
        <a:prstGeom prst="roundRect">
          <a:avLst/>
        </a:prstGeom>
        <a:gradFill rotWithShape="0">
          <a:gsLst>
            <a:gs pos="0">
              <a:schemeClr val="accent2">
                <a:alpha val="90000"/>
                <a:hueOff val="0"/>
                <a:satOff val="0"/>
                <a:lumOff val="0"/>
                <a:alphaOff val="-10000"/>
                <a:lumMod val="110000"/>
                <a:satMod val="105000"/>
                <a:tint val="67000"/>
              </a:schemeClr>
            </a:gs>
            <a:gs pos="50000">
              <a:schemeClr val="accent2">
                <a:alpha val="90000"/>
                <a:hueOff val="0"/>
                <a:satOff val="0"/>
                <a:lumOff val="0"/>
                <a:alphaOff val="-10000"/>
                <a:lumMod val="105000"/>
                <a:satMod val="103000"/>
                <a:tint val="73000"/>
              </a:schemeClr>
            </a:gs>
            <a:gs pos="100000">
              <a:schemeClr val="accent2">
                <a:alpha val="90000"/>
                <a:hueOff val="0"/>
                <a:satOff val="0"/>
                <a:lumOff val="0"/>
                <a:alphaOff val="-1000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b="1" kern="1200" dirty="0">
              <a:solidFill>
                <a:srgbClr val="0070C0"/>
              </a:solidFill>
            </a:rPr>
            <a:t>【Cryo-DAC】</a:t>
          </a:r>
          <a:endParaRPr kumimoji="1" lang="ja-JP" altLang="en-US" sz="1300" b="1" kern="1200" dirty="0">
            <a:solidFill>
              <a:srgbClr val="0070C0"/>
            </a:solidFill>
          </a:endParaRPr>
        </a:p>
      </dsp:txBody>
      <dsp:txXfrm>
        <a:off x="1161832" y="1079505"/>
        <a:ext cx="1555667" cy="737914"/>
      </dsp:txXfrm>
    </dsp:sp>
    <dsp:sp modelId="{70AB58BA-309B-439B-9D4C-537A42DF1EC3}">
      <dsp:nvSpPr>
        <dsp:cNvPr id="0" name=""/>
        <dsp:cNvSpPr/>
      </dsp:nvSpPr>
      <dsp:spPr>
        <a:xfrm>
          <a:off x="1668150" y="2720730"/>
          <a:ext cx="1635505" cy="817752"/>
        </a:xfrm>
        <a:prstGeom prst="roundRect">
          <a:avLst/>
        </a:prstGeom>
        <a:gradFill rotWithShape="0">
          <a:gsLst>
            <a:gs pos="0">
              <a:schemeClr val="accent2">
                <a:alpha val="90000"/>
                <a:hueOff val="0"/>
                <a:satOff val="0"/>
                <a:lumOff val="0"/>
                <a:alphaOff val="-20000"/>
                <a:lumMod val="110000"/>
                <a:satMod val="105000"/>
                <a:tint val="67000"/>
              </a:schemeClr>
            </a:gs>
            <a:gs pos="50000">
              <a:schemeClr val="accent2">
                <a:alpha val="90000"/>
                <a:hueOff val="0"/>
                <a:satOff val="0"/>
                <a:lumOff val="0"/>
                <a:alphaOff val="-20000"/>
                <a:lumMod val="105000"/>
                <a:satMod val="103000"/>
                <a:tint val="73000"/>
              </a:schemeClr>
            </a:gs>
            <a:gs pos="100000">
              <a:schemeClr val="accent2">
                <a:alpha val="90000"/>
                <a:hueOff val="0"/>
                <a:satOff val="0"/>
                <a:lumOff val="0"/>
                <a:alphaOff val="-2000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t>CO</a:t>
          </a:r>
          <a:r>
            <a:rPr kumimoji="1" lang="en-US" altLang="ja-JP" sz="1300" kern="1200" baseline="-25000" dirty="0"/>
            <a:t>2</a:t>
          </a:r>
        </a:p>
        <a:p>
          <a:pPr marL="0" lvl="0" indent="0" algn="ctr" defTabSz="577850">
            <a:lnSpc>
              <a:spcPct val="90000"/>
            </a:lnSpc>
            <a:spcBef>
              <a:spcPct val="0"/>
            </a:spcBef>
            <a:spcAft>
              <a:spcPct val="35000"/>
            </a:spcAft>
            <a:buNone/>
          </a:pPr>
          <a:r>
            <a:rPr kumimoji="1" lang="en-US" altLang="ja-JP" sz="1300" kern="1200" dirty="0"/>
            <a:t>captured</a:t>
          </a:r>
          <a:endParaRPr kumimoji="1" lang="ja-JP" altLang="en-US" sz="1300" kern="1200" dirty="0"/>
        </a:p>
      </dsp:txBody>
      <dsp:txXfrm>
        <a:off x="1708069" y="2760649"/>
        <a:ext cx="1555667" cy="737914"/>
      </dsp:txXfrm>
    </dsp:sp>
    <dsp:sp modelId="{37948481-06BA-4F0F-A19A-2C525E096865}">
      <dsp:nvSpPr>
        <dsp:cNvPr id="0" name=""/>
        <dsp:cNvSpPr/>
      </dsp:nvSpPr>
      <dsp:spPr>
        <a:xfrm>
          <a:off x="3435810" y="2720730"/>
          <a:ext cx="1635505" cy="817752"/>
        </a:xfrm>
        <a:prstGeom prst="roundRect">
          <a:avLst/>
        </a:prstGeom>
        <a:gradFill rotWithShape="0">
          <a:gsLst>
            <a:gs pos="0">
              <a:schemeClr val="accent2">
                <a:alpha val="90000"/>
                <a:hueOff val="0"/>
                <a:satOff val="0"/>
                <a:lumOff val="0"/>
                <a:alphaOff val="-30000"/>
                <a:lumMod val="110000"/>
                <a:satMod val="105000"/>
                <a:tint val="67000"/>
              </a:schemeClr>
            </a:gs>
            <a:gs pos="50000">
              <a:schemeClr val="accent2">
                <a:alpha val="90000"/>
                <a:hueOff val="0"/>
                <a:satOff val="0"/>
                <a:lumOff val="0"/>
                <a:alphaOff val="-30000"/>
                <a:lumMod val="105000"/>
                <a:satMod val="103000"/>
                <a:tint val="73000"/>
              </a:schemeClr>
            </a:gs>
            <a:gs pos="100000">
              <a:schemeClr val="accent2">
                <a:alpha val="90000"/>
                <a:hueOff val="0"/>
                <a:satOff val="0"/>
                <a:lumOff val="0"/>
                <a:alphaOff val="-3000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solidFill>
                <a:srgbClr val="0070C0"/>
              </a:solidFill>
            </a:rPr>
            <a:t>【</a:t>
          </a:r>
          <a:r>
            <a:rPr kumimoji="1" lang="en-US" altLang="ja-JP" sz="1300" b="1" kern="1200" dirty="0">
              <a:solidFill>
                <a:srgbClr val="0070C0"/>
              </a:solidFill>
            </a:rPr>
            <a:t>Methanation】</a:t>
          </a:r>
          <a:endParaRPr kumimoji="1" lang="ja-JP" altLang="en-US" sz="1300" b="1" kern="1200" dirty="0">
            <a:solidFill>
              <a:srgbClr val="0070C0"/>
            </a:solidFill>
          </a:endParaRPr>
        </a:p>
      </dsp:txBody>
      <dsp:txXfrm>
        <a:off x="3475729" y="2760649"/>
        <a:ext cx="1555667" cy="737914"/>
      </dsp:txXfrm>
    </dsp:sp>
    <dsp:sp modelId="{F6DAA612-1DCA-4949-A2B8-6D0F3E6C9B74}">
      <dsp:nvSpPr>
        <dsp:cNvPr id="0" name=""/>
        <dsp:cNvSpPr/>
      </dsp:nvSpPr>
      <dsp:spPr>
        <a:xfrm>
          <a:off x="3982047" y="1039586"/>
          <a:ext cx="1635505" cy="817752"/>
        </a:xfrm>
        <a:prstGeom prst="roundRect">
          <a:avLst/>
        </a:prstGeom>
        <a:gradFill rotWithShape="0">
          <a:gsLst>
            <a:gs pos="0">
              <a:schemeClr val="accent2">
                <a:alpha val="90000"/>
                <a:hueOff val="0"/>
                <a:satOff val="0"/>
                <a:lumOff val="0"/>
                <a:alphaOff val="-40000"/>
                <a:lumMod val="110000"/>
                <a:satMod val="105000"/>
                <a:tint val="67000"/>
              </a:schemeClr>
            </a:gs>
            <a:gs pos="50000">
              <a:schemeClr val="accent2">
                <a:alpha val="90000"/>
                <a:hueOff val="0"/>
                <a:satOff val="0"/>
                <a:lumOff val="0"/>
                <a:alphaOff val="-40000"/>
                <a:lumMod val="105000"/>
                <a:satMod val="103000"/>
                <a:tint val="73000"/>
              </a:schemeClr>
            </a:gs>
            <a:gs pos="100000">
              <a:schemeClr val="accent2">
                <a:alpha val="90000"/>
                <a:hueOff val="0"/>
                <a:satOff val="0"/>
                <a:lumOff val="0"/>
                <a:alphaOff val="-4000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t>CH</a:t>
          </a:r>
          <a:r>
            <a:rPr kumimoji="1" lang="en-US" altLang="ja-JP" sz="1300" kern="1200" baseline="-25000" dirty="0"/>
            <a:t>4</a:t>
          </a:r>
          <a:endParaRPr kumimoji="1" lang="ja-JP" altLang="en-US" sz="1300" kern="1200" baseline="-25000" dirty="0"/>
        </a:p>
      </dsp:txBody>
      <dsp:txXfrm>
        <a:off x="4021966" y="1079505"/>
        <a:ext cx="1555667" cy="7379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FCE020-C220-4EAF-9823-A2FE513E945C}">
      <dsp:nvSpPr>
        <dsp:cNvPr id="0" name=""/>
        <dsp:cNvSpPr/>
      </dsp:nvSpPr>
      <dsp:spPr>
        <a:xfrm>
          <a:off x="1606690" y="-21209"/>
          <a:ext cx="3526085" cy="3526085"/>
        </a:xfrm>
        <a:prstGeom prst="leftCircularArrow">
          <a:avLst>
            <a:gd name="adj1" fmla="val 5544"/>
            <a:gd name="adj2" fmla="val 330680"/>
            <a:gd name="adj3" fmla="val 18602164"/>
            <a:gd name="adj4" fmla="val 15027356"/>
            <a:gd name="adj5" fmla="val 5757"/>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0AA5D69E-5CE6-4434-82B3-EC507915FE5F}">
      <dsp:nvSpPr>
        <dsp:cNvPr id="0" name=""/>
        <dsp:cNvSpPr/>
      </dsp:nvSpPr>
      <dsp:spPr>
        <a:xfrm>
          <a:off x="2551980" y="0"/>
          <a:ext cx="1635505" cy="817752"/>
        </a:xfrm>
        <a:prstGeom prst="roundRect">
          <a:avLst/>
        </a:prstGeom>
        <a:gradFill rotWithShape="0">
          <a:gsLst>
            <a:gs pos="0">
              <a:schemeClr val="accent2">
                <a:alpha val="90000"/>
                <a:hueOff val="0"/>
                <a:satOff val="0"/>
                <a:lumOff val="0"/>
                <a:alphaOff val="0"/>
                <a:lumMod val="110000"/>
                <a:satMod val="105000"/>
                <a:tint val="67000"/>
              </a:schemeClr>
            </a:gs>
            <a:gs pos="50000">
              <a:schemeClr val="accent2">
                <a:alpha val="90000"/>
                <a:hueOff val="0"/>
                <a:satOff val="0"/>
                <a:lumOff val="0"/>
                <a:alphaOff val="0"/>
                <a:lumMod val="105000"/>
                <a:satMod val="103000"/>
                <a:tint val="73000"/>
              </a:schemeClr>
            </a:gs>
            <a:gs pos="100000">
              <a:schemeClr val="accent2">
                <a:alpha val="9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t>CO2 in the atmosphere</a:t>
          </a:r>
          <a:endParaRPr kumimoji="1" lang="ja-JP" altLang="en-US" sz="1300" kern="1200" dirty="0"/>
        </a:p>
      </dsp:txBody>
      <dsp:txXfrm>
        <a:off x="2591899" y="39919"/>
        <a:ext cx="1555667" cy="737914"/>
      </dsp:txXfrm>
    </dsp:sp>
    <dsp:sp modelId="{2509BF3B-6D76-4466-B8EB-6D872EC75BB9}">
      <dsp:nvSpPr>
        <dsp:cNvPr id="0" name=""/>
        <dsp:cNvSpPr/>
      </dsp:nvSpPr>
      <dsp:spPr>
        <a:xfrm>
          <a:off x="1121913" y="1039586"/>
          <a:ext cx="1635505" cy="817752"/>
        </a:xfrm>
        <a:prstGeom prst="roundRect">
          <a:avLst/>
        </a:prstGeom>
        <a:gradFill rotWithShape="0">
          <a:gsLst>
            <a:gs pos="0">
              <a:schemeClr val="accent2">
                <a:alpha val="90000"/>
                <a:hueOff val="0"/>
                <a:satOff val="0"/>
                <a:lumOff val="0"/>
                <a:alphaOff val="-10000"/>
                <a:lumMod val="110000"/>
                <a:satMod val="105000"/>
                <a:tint val="67000"/>
              </a:schemeClr>
            </a:gs>
            <a:gs pos="50000">
              <a:schemeClr val="accent2">
                <a:alpha val="90000"/>
                <a:hueOff val="0"/>
                <a:satOff val="0"/>
                <a:lumOff val="0"/>
                <a:alphaOff val="-10000"/>
                <a:lumMod val="105000"/>
                <a:satMod val="103000"/>
                <a:tint val="73000"/>
              </a:schemeClr>
            </a:gs>
            <a:gs pos="100000">
              <a:schemeClr val="accent2">
                <a:alpha val="90000"/>
                <a:hueOff val="0"/>
                <a:satOff val="0"/>
                <a:lumOff val="0"/>
                <a:alphaOff val="-1000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b="1" kern="1200" dirty="0">
              <a:solidFill>
                <a:srgbClr val="0070C0"/>
              </a:solidFill>
            </a:rPr>
            <a:t>【Cryo-DAC】</a:t>
          </a:r>
          <a:endParaRPr kumimoji="1" lang="ja-JP" altLang="en-US" sz="1300" b="1" kern="1200" dirty="0">
            <a:solidFill>
              <a:srgbClr val="0070C0"/>
            </a:solidFill>
          </a:endParaRPr>
        </a:p>
      </dsp:txBody>
      <dsp:txXfrm>
        <a:off x="1161832" y="1079505"/>
        <a:ext cx="1555667" cy="737914"/>
      </dsp:txXfrm>
    </dsp:sp>
    <dsp:sp modelId="{70AB58BA-309B-439B-9D4C-537A42DF1EC3}">
      <dsp:nvSpPr>
        <dsp:cNvPr id="0" name=""/>
        <dsp:cNvSpPr/>
      </dsp:nvSpPr>
      <dsp:spPr>
        <a:xfrm>
          <a:off x="1668150" y="2720730"/>
          <a:ext cx="1635505" cy="817752"/>
        </a:xfrm>
        <a:prstGeom prst="roundRect">
          <a:avLst/>
        </a:prstGeom>
        <a:gradFill rotWithShape="0">
          <a:gsLst>
            <a:gs pos="0">
              <a:schemeClr val="accent2">
                <a:alpha val="90000"/>
                <a:hueOff val="0"/>
                <a:satOff val="0"/>
                <a:lumOff val="0"/>
                <a:alphaOff val="-20000"/>
                <a:lumMod val="110000"/>
                <a:satMod val="105000"/>
                <a:tint val="67000"/>
              </a:schemeClr>
            </a:gs>
            <a:gs pos="50000">
              <a:schemeClr val="accent2">
                <a:alpha val="90000"/>
                <a:hueOff val="0"/>
                <a:satOff val="0"/>
                <a:lumOff val="0"/>
                <a:alphaOff val="-20000"/>
                <a:lumMod val="105000"/>
                <a:satMod val="103000"/>
                <a:tint val="73000"/>
              </a:schemeClr>
            </a:gs>
            <a:gs pos="100000">
              <a:schemeClr val="accent2">
                <a:alpha val="90000"/>
                <a:hueOff val="0"/>
                <a:satOff val="0"/>
                <a:lumOff val="0"/>
                <a:alphaOff val="-2000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t>CO</a:t>
          </a:r>
          <a:r>
            <a:rPr kumimoji="1" lang="en-US" altLang="ja-JP" sz="1300" kern="1200" baseline="-25000" dirty="0"/>
            <a:t>2</a:t>
          </a:r>
        </a:p>
        <a:p>
          <a:pPr marL="0" lvl="0" indent="0" algn="ctr" defTabSz="577850">
            <a:lnSpc>
              <a:spcPct val="90000"/>
            </a:lnSpc>
            <a:spcBef>
              <a:spcPct val="0"/>
            </a:spcBef>
            <a:spcAft>
              <a:spcPct val="35000"/>
            </a:spcAft>
            <a:buNone/>
          </a:pPr>
          <a:r>
            <a:rPr kumimoji="1" lang="en-US" altLang="ja-JP" sz="1300" kern="1200" dirty="0"/>
            <a:t>captured</a:t>
          </a:r>
          <a:endParaRPr kumimoji="1" lang="ja-JP" altLang="en-US" sz="1300" kern="1200" dirty="0"/>
        </a:p>
      </dsp:txBody>
      <dsp:txXfrm>
        <a:off x="1708069" y="2760649"/>
        <a:ext cx="1555667" cy="737914"/>
      </dsp:txXfrm>
    </dsp:sp>
    <dsp:sp modelId="{37948481-06BA-4F0F-A19A-2C525E096865}">
      <dsp:nvSpPr>
        <dsp:cNvPr id="0" name=""/>
        <dsp:cNvSpPr/>
      </dsp:nvSpPr>
      <dsp:spPr>
        <a:xfrm>
          <a:off x="3435810" y="2720730"/>
          <a:ext cx="1635505" cy="817752"/>
        </a:xfrm>
        <a:prstGeom prst="roundRect">
          <a:avLst/>
        </a:prstGeom>
        <a:gradFill rotWithShape="0">
          <a:gsLst>
            <a:gs pos="0">
              <a:schemeClr val="accent2">
                <a:alpha val="90000"/>
                <a:hueOff val="0"/>
                <a:satOff val="0"/>
                <a:lumOff val="0"/>
                <a:alphaOff val="-30000"/>
                <a:lumMod val="110000"/>
                <a:satMod val="105000"/>
                <a:tint val="67000"/>
              </a:schemeClr>
            </a:gs>
            <a:gs pos="50000">
              <a:schemeClr val="accent2">
                <a:alpha val="90000"/>
                <a:hueOff val="0"/>
                <a:satOff val="0"/>
                <a:lumOff val="0"/>
                <a:alphaOff val="-30000"/>
                <a:lumMod val="105000"/>
                <a:satMod val="103000"/>
                <a:tint val="73000"/>
              </a:schemeClr>
            </a:gs>
            <a:gs pos="100000">
              <a:schemeClr val="accent2">
                <a:alpha val="90000"/>
                <a:hueOff val="0"/>
                <a:satOff val="0"/>
                <a:lumOff val="0"/>
                <a:alphaOff val="-3000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solidFill>
                <a:srgbClr val="0070C0"/>
              </a:solidFill>
            </a:rPr>
            <a:t>【</a:t>
          </a:r>
          <a:r>
            <a:rPr kumimoji="1" lang="en-US" altLang="ja-JP" sz="1300" b="1" kern="1200" dirty="0">
              <a:solidFill>
                <a:srgbClr val="0070C0"/>
              </a:solidFill>
            </a:rPr>
            <a:t>Methanation】</a:t>
          </a:r>
          <a:endParaRPr kumimoji="1" lang="ja-JP" altLang="en-US" sz="1300" b="1" kern="1200" dirty="0">
            <a:solidFill>
              <a:srgbClr val="0070C0"/>
            </a:solidFill>
          </a:endParaRPr>
        </a:p>
      </dsp:txBody>
      <dsp:txXfrm>
        <a:off x="3475729" y="2760649"/>
        <a:ext cx="1555667" cy="737914"/>
      </dsp:txXfrm>
    </dsp:sp>
    <dsp:sp modelId="{F6DAA612-1DCA-4949-A2B8-6D0F3E6C9B74}">
      <dsp:nvSpPr>
        <dsp:cNvPr id="0" name=""/>
        <dsp:cNvSpPr/>
      </dsp:nvSpPr>
      <dsp:spPr>
        <a:xfrm>
          <a:off x="3982047" y="1039586"/>
          <a:ext cx="1635505" cy="817752"/>
        </a:xfrm>
        <a:prstGeom prst="roundRect">
          <a:avLst/>
        </a:prstGeom>
        <a:gradFill rotWithShape="0">
          <a:gsLst>
            <a:gs pos="0">
              <a:schemeClr val="accent2">
                <a:alpha val="90000"/>
                <a:hueOff val="0"/>
                <a:satOff val="0"/>
                <a:lumOff val="0"/>
                <a:alphaOff val="-40000"/>
                <a:lumMod val="110000"/>
                <a:satMod val="105000"/>
                <a:tint val="67000"/>
              </a:schemeClr>
            </a:gs>
            <a:gs pos="50000">
              <a:schemeClr val="accent2">
                <a:alpha val="90000"/>
                <a:hueOff val="0"/>
                <a:satOff val="0"/>
                <a:lumOff val="0"/>
                <a:alphaOff val="-40000"/>
                <a:lumMod val="105000"/>
                <a:satMod val="103000"/>
                <a:tint val="73000"/>
              </a:schemeClr>
            </a:gs>
            <a:gs pos="100000">
              <a:schemeClr val="accent2">
                <a:alpha val="90000"/>
                <a:hueOff val="0"/>
                <a:satOff val="0"/>
                <a:lumOff val="0"/>
                <a:alphaOff val="-4000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t>CH</a:t>
          </a:r>
          <a:r>
            <a:rPr kumimoji="1" lang="en-US" altLang="ja-JP" sz="1300" kern="1200" baseline="-25000" dirty="0"/>
            <a:t>4</a:t>
          </a:r>
          <a:endParaRPr kumimoji="1" lang="ja-JP" altLang="en-US" sz="1300" kern="1200" baseline="-25000" dirty="0"/>
        </a:p>
      </dsp:txBody>
      <dsp:txXfrm>
        <a:off x="4021966" y="1079505"/>
        <a:ext cx="1555667" cy="737914"/>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CE16F8-25D4-4EAF-8447-A560779504D9}" type="datetimeFigureOut">
              <a:rPr kumimoji="1" lang="ja-JP" altLang="en-US" smtClean="0"/>
              <a:t>2026/6/12</a:t>
            </a:fld>
            <a:endParaRPr kumimoji="1" lang="ja-JP" altLang="en-US"/>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95708A-495B-4503-A2B2-5071CD08FF37}" type="slidenum">
              <a:rPr kumimoji="1" lang="ja-JP" altLang="en-US" smtClean="0"/>
              <a:t>‹#›</a:t>
            </a:fld>
            <a:endParaRPr kumimoji="1" lang="ja-JP" altLang="en-US"/>
          </a:p>
        </p:txBody>
      </p:sp>
    </p:spTree>
    <p:extLst>
      <p:ext uri="{BB962C8B-B14F-4D97-AF65-F5344CB8AC3E}">
        <p14:creationId xmlns:p14="http://schemas.microsoft.com/office/powerpoint/2010/main" val="70575731"/>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FD85284-8435-2433-BD50-F683CF616CAD}"/>
              </a:ext>
            </a:extLst>
          </p:cNvPr>
          <p:cNvSpPr>
            <a:spLocks noGrp="1"/>
          </p:cNvSpPr>
          <p:nvPr>
            <p:ph type="ctrTitle"/>
          </p:nvPr>
        </p:nvSpPr>
        <p:spPr>
          <a:xfrm>
            <a:off x="1524000" y="1122363"/>
            <a:ext cx="9144000" cy="2387600"/>
          </a:xfrm>
        </p:spPr>
        <p:txBody>
          <a:bodyPr anchor="b"/>
          <a:lstStyle>
            <a:lvl1pPr algn="ctr">
              <a:defRPr sz="6000"/>
            </a:lvl1pPr>
          </a:lstStyle>
          <a:p>
            <a:r>
              <a:rPr kumimoji="1" lang="ja-JP" altLang="en-US"/>
              <a:t>マスター タイトルの書式設定</a:t>
            </a:r>
          </a:p>
        </p:txBody>
      </p:sp>
      <p:sp>
        <p:nvSpPr>
          <p:cNvPr id="3" name="字幕 2">
            <a:extLst>
              <a:ext uri="{FF2B5EF4-FFF2-40B4-BE49-F238E27FC236}">
                <a16:creationId xmlns:a16="http://schemas.microsoft.com/office/drawing/2014/main" id="{472A32C1-F3F9-3864-C467-AF30D7F5E6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a:t>マスター サブタイトルの書式設定</a:t>
            </a:r>
          </a:p>
        </p:txBody>
      </p:sp>
      <p:sp>
        <p:nvSpPr>
          <p:cNvPr id="4" name="日付プレースホルダー 3">
            <a:extLst>
              <a:ext uri="{FF2B5EF4-FFF2-40B4-BE49-F238E27FC236}">
                <a16:creationId xmlns:a16="http://schemas.microsoft.com/office/drawing/2014/main" id="{2B4303F1-C68A-9DCF-7E3B-2B29CBB521DE}"/>
              </a:ext>
            </a:extLst>
          </p:cNvPr>
          <p:cNvSpPr>
            <a:spLocks noGrp="1"/>
          </p:cNvSpPr>
          <p:nvPr>
            <p:ph type="dt" sz="half" idx="10"/>
          </p:nvPr>
        </p:nvSpPr>
        <p:spPr/>
        <p:txBody>
          <a:bodyPr/>
          <a:lstStyle/>
          <a:p>
            <a:fld id="{F526755F-E02B-447F-8A58-70B17E843674}" type="datetime1">
              <a:rPr kumimoji="1" lang="ja-JP" altLang="en-US" smtClean="0"/>
              <a:t>2026/6/12</a:t>
            </a:fld>
            <a:endParaRPr kumimoji="1" lang="ja-JP" altLang="en-US"/>
          </a:p>
        </p:txBody>
      </p:sp>
      <p:sp>
        <p:nvSpPr>
          <p:cNvPr id="5" name="フッター プレースホルダー 4">
            <a:extLst>
              <a:ext uri="{FF2B5EF4-FFF2-40B4-BE49-F238E27FC236}">
                <a16:creationId xmlns:a16="http://schemas.microsoft.com/office/drawing/2014/main" id="{BE3A2234-3966-56FE-0A22-EB5DEDFC42E0}"/>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5D5DD0E7-64BD-C3E8-7E3B-8B69B8648CCB}"/>
              </a:ext>
            </a:extLst>
          </p:cNvPr>
          <p:cNvSpPr>
            <a:spLocks noGrp="1"/>
          </p:cNvSpPr>
          <p:nvPr>
            <p:ph type="sldNum" sz="quarter" idx="12"/>
          </p:nvPr>
        </p:nvSpPr>
        <p:spPr/>
        <p:txBody>
          <a:bodyPr/>
          <a:lstStyle/>
          <a:p>
            <a:fld id="{337354BD-5380-4451-B293-4A25DA93DDCA}" type="slidenum">
              <a:rPr kumimoji="1" lang="ja-JP" altLang="en-US" smtClean="0"/>
              <a:t>‹#›</a:t>
            </a:fld>
            <a:endParaRPr kumimoji="1" lang="ja-JP" altLang="en-US"/>
          </a:p>
        </p:txBody>
      </p:sp>
    </p:spTree>
    <p:extLst>
      <p:ext uri="{BB962C8B-B14F-4D97-AF65-F5344CB8AC3E}">
        <p14:creationId xmlns:p14="http://schemas.microsoft.com/office/powerpoint/2010/main" val="3302381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BCA4884-B6E7-A4BE-E62B-5E3CBEE5507C}"/>
              </a:ext>
            </a:extLst>
          </p:cNvPr>
          <p:cNvSpPr>
            <a:spLocks noGrp="1"/>
          </p:cNvSpPr>
          <p:nvPr>
            <p:ph type="title"/>
          </p:nvPr>
        </p:nvSpPr>
        <p:spPr/>
        <p:txBody>
          <a:body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1B7D2491-ED00-A9E6-209F-5CE63D3851D9}"/>
              </a:ext>
            </a:extLst>
          </p:cNvPr>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38DBAABA-A998-48E3-F4A5-16F0F31AF51A}"/>
              </a:ext>
            </a:extLst>
          </p:cNvPr>
          <p:cNvSpPr>
            <a:spLocks noGrp="1"/>
          </p:cNvSpPr>
          <p:nvPr>
            <p:ph type="dt" sz="half" idx="10"/>
          </p:nvPr>
        </p:nvSpPr>
        <p:spPr/>
        <p:txBody>
          <a:bodyPr/>
          <a:lstStyle/>
          <a:p>
            <a:fld id="{801FE33A-0D31-4991-B8E9-F7B70C169AE5}" type="datetime1">
              <a:rPr kumimoji="1" lang="ja-JP" altLang="en-US" smtClean="0"/>
              <a:t>2026/6/12</a:t>
            </a:fld>
            <a:endParaRPr kumimoji="1" lang="ja-JP" altLang="en-US"/>
          </a:p>
        </p:txBody>
      </p:sp>
      <p:sp>
        <p:nvSpPr>
          <p:cNvPr id="5" name="フッター プレースホルダー 4">
            <a:extLst>
              <a:ext uri="{FF2B5EF4-FFF2-40B4-BE49-F238E27FC236}">
                <a16:creationId xmlns:a16="http://schemas.microsoft.com/office/drawing/2014/main" id="{DBD143E5-258B-D62E-85F1-35FF9ED76F0E}"/>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065AA07B-1AC8-592F-4DAF-FC2D569519FA}"/>
              </a:ext>
            </a:extLst>
          </p:cNvPr>
          <p:cNvSpPr>
            <a:spLocks noGrp="1"/>
          </p:cNvSpPr>
          <p:nvPr>
            <p:ph type="sldNum" sz="quarter" idx="12"/>
          </p:nvPr>
        </p:nvSpPr>
        <p:spPr/>
        <p:txBody>
          <a:bodyPr/>
          <a:lstStyle/>
          <a:p>
            <a:fld id="{337354BD-5380-4451-B293-4A25DA93DDCA}" type="slidenum">
              <a:rPr kumimoji="1" lang="ja-JP" altLang="en-US" smtClean="0"/>
              <a:t>‹#›</a:t>
            </a:fld>
            <a:endParaRPr kumimoji="1" lang="ja-JP" altLang="en-US"/>
          </a:p>
        </p:txBody>
      </p:sp>
    </p:spTree>
    <p:extLst>
      <p:ext uri="{BB962C8B-B14F-4D97-AF65-F5344CB8AC3E}">
        <p14:creationId xmlns:p14="http://schemas.microsoft.com/office/powerpoint/2010/main" val="2783451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505E64D-940A-B1EA-7792-2DC7B5F019CB}"/>
              </a:ext>
            </a:extLst>
          </p:cNvPr>
          <p:cNvSpPr>
            <a:spLocks noGrp="1"/>
          </p:cNvSpPr>
          <p:nvPr>
            <p:ph type="title"/>
          </p:nvPr>
        </p:nvSpPr>
        <p:spPr>
          <a:xfrm>
            <a:off x="831850" y="1709738"/>
            <a:ext cx="10515600" cy="2852737"/>
          </a:xfrm>
        </p:spPr>
        <p:txBody>
          <a:bodyPr anchor="b"/>
          <a:lstStyle>
            <a:lvl1pPr>
              <a:defRPr sz="6000"/>
            </a:lvl1p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EC343848-26F3-BD03-02F4-5C7B580D623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kumimoji="1" lang="ja-JP" altLang="en-US"/>
              <a:t>マスター テキストの書式設定</a:t>
            </a:r>
          </a:p>
        </p:txBody>
      </p:sp>
      <p:sp>
        <p:nvSpPr>
          <p:cNvPr id="4" name="日付プレースホルダー 3">
            <a:extLst>
              <a:ext uri="{FF2B5EF4-FFF2-40B4-BE49-F238E27FC236}">
                <a16:creationId xmlns:a16="http://schemas.microsoft.com/office/drawing/2014/main" id="{020C2DFD-F9D0-9139-69C9-6D7305153293}"/>
              </a:ext>
            </a:extLst>
          </p:cNvPr>
          <p:cNvSpPr>
            <a:spLocks noGrp="1"/>
          </p:cNvSpPr>
          <p:nvPr>
            <p:ph type="dt" sz="half" idx="10"/>
          </p:nvPr>
        </p:nvSpPr>
        <p:spPr/>
        <p:txBody>
          <a:bodyPr/>
          <a:lstStyle/>
          <a:p>
            <a:fld id="{AE119E2C-B668-4116-AEDF-428979F18E25}" type="datetime1">
              <a:rPr kumimoji="1" lang="ja-JP" altLang="en-US" smtClean="0"/>
              <a:t>2026/6/12</a:t>
            </a:fld>
            <a:endParaRPr kumimoji="1" lang="ja-JP" altLang="en-US"/>
          </a:p>
        </p:txBody>
      </p:sp>
      <p:sp>
        <p:nvSpPr>
          <p:cNvPr id="5" name="フッター プレースホルダー 4">
            <a:extLst>
              <a:ext uri="{FF2B5EF4-FFF2-40B4-BE49-F238E27FC236}">
                <a16:creationId xmlns:a16="http://schemas.microsoft.com/office/drawing/2014/main" id="{6777328F-0DC3-1973-EFBF-8E6307F6364E}"/>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8374870F-2042-28AC-4E70-97CEDECE58E0}"/>
              </a:ext>
            </a:extLst>
          </p:cNvPr>
          <p:cNvSpPr>
            <a:spLocks noGrp="1"/>
          </p:cNvSpPr>
          <p:nvPr>
            <p:ph type="sldNum" sz="quarter" idx="12"/>
          </p:nvPr>
        </p:nvSpPr>
        <p:spPr/>
        <p:txBody>
          <a:bodyPr/>
          <a:lstStyle/>
          <a:p>
            <a:fld id="{337354BD-5380-4451-B293-4A25DA93DDCA}" type="slidenum">
              <a:rPr kumimoji="1" lang="ja-JP" altLang="en-US" smtClean="0"/>
              <a:t>‹#›</a:t>
            </a:fld>
            <a:endParaRPr kumimoji="1" lang="ja-JP" altLang="en-US"/>
          </a:p>
        </p:txBody>
      </p:sp>
    </p:spTree>
    <p:extLst>
      <p:ext uri="{BB962C8B-B14F-4D97-AF65-F5344CB8AC3E}">
        <p14:creationId xmlns:p14="http://schemas.microsoft.com/office/powerpoint/2010/main" val="3195992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56C8AD1-1B35-5057-148C-94646DF64CA9}"/>
              </a:ext>
            </a:extLst>
          </p:cNvPr>
          <p:cNvSpPr>
            <a:spLocks noGrp="1"/>
          </p:cNvSpPr>
          <p:nvPr>
            <p:ph type="title"/>
          </p:nvPr>
        </p:nvSpPr>
        <p:spPr/>
        <p:txBody>
          <a:body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C7921A86-F9B4-6CF9-045B-EA69FC457A47}"/>
              </a:ext>
            </a:extLst>
          </p:cNvPr>
          <p:cNvSpPr>
            <a:spLocks noGrp="1"/>
          </p:cNvSpPr>
          <p:nvPr>
            <p:ph sz="half" idx="1"/>
          </p:nvPr>
        </p:nvSpPr>
        <p:spPr>
          <a:xfrm>
            <a:off x="838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a:extLst>
              <a:ext uri="{FF2B5EF4-FFF2-40B4-BE49-F238E27FC236}">
                <a16:creationId xmlns:a16="http://schemas.microsoft.com/office/drawing/2014/main" id="{BC951CA1-2478-5B46-8CE1-2FAAC8157C92}"/>
              </a:ext>
            </a:extLst>
          </p:cNvPr>
          <p:cNvSpPr>
            <a:spLocks noGrp="1"/>
          </p:cNvSpPr>
          <p:nvPr>
            <p:ph sz="half" idx="2"/>
          </p:nvPr>
        </p:nvSpPr>
        <p:spPr>
          <a:xfrm>
            <a:off x="6172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a:extLst>
              <a:ext uri="{FF2B5EF4-FFF2-40B4-BE49-F238E27FC236}">
                <a16:creationId xmlns:a16="http://schemas.microsoft.com/office/drawing/2014/main" id="{F5EB6AD5-3E51-6E7D-0C09-2CFA541B5BFD}"/>
              </a:ext>
            </a:extLst>
          </p:cNvPr>
          <p:cNvSpPr>
            <a:spLocks noGrp="1"/>
          </p:cNvSpPr>
          <p:nvPr>
            <p:ph type="dt" sz="half" idx="10"/>
          </p:nvPr>
        </p:nvSpPr>
        <p:spPr/>
        <p:txBody>
          <a:bodyPr/>
          <a:lstStyle/>
          <a:p>
            <a:fld id="{125E36A4-02C7-40D3-9358-DFFFE4804D13}" type="datetime1">
              <a:rPr kumimoji="1" lang="ja-JP" altLang="en-US" smtClean="0"/>
              <a:t>2026/6/12</a:t>
            </a:fld>
            <a:endParaRPr kumimoji="1" lang="ja-JP" altLang="en-US"/>
          </a:p>
        </p:txBody>
      </p:sp>
      <p:sp>
        <p:nvSpPr>
          <p:cNvPr id="6" name="フッター プレースホルダー 5">
            <a:extLst>
              <a:ext uri="{FF2B5EF4-FFF2-40B4-BE49-F238E27FC236}">
                <a16:creationId xmlns:a16="http://schemas.microsoft.com/office/drawing/2014/main" id="{0D105659-D1F9-6431-7BC9-D33B6EB76A6D}"/>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BC8AE4EA-741A-4871-445D-273AC2A6E198}"/>
              </a:ext>
            </a:extLst>
          </p:cNvPr>
          <p:cNvSpPr>
            <a:spLocks noGrp="1"/>
          </p:cNvSpPr>
          <p:nvPr>
            <p:ph type="sldNum" sz="quarter" idx="12"/>
          </p:nvPr>
        </p:nvSpPr>
        <p:spPr/>
        <p:txBody>
          <a:bodyPr/>
          <a:lstStyle/>
          <a:p>
            <a:fld id="{337354BD-5380-4451-B293-4A25DA93DDCA}" type="slidenum">
              <a:rPr kumimoji="1" lang="ja-JP" altLang="en-US" smtClean="0"/>
              <a:t>‹#›</a:t>
            </a:fld>
            <a:endParaRPr kumimoji="1" lang="ja-JP" altLang="en-US"/>
          </a:p>
        </p:txBody>
      </p:sp>
    </p:spTree>
    <p:extLst>
      <p:ext uri="{BB962C8B-B14F-4D97-AF65-F5344CB8AC3E}">
        <p14:creationId xmlns:p14="http://schemas.microsoft.com/office/powerpoint/2010/main" val="2885311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B57FAF8-FB1F-4B84-DC04-06330171785B}"/>
              </a:ext>
            </a:extLst>
          </p:cNvPr>
          <p:cNvSpPr>
            <a:spLocks noGrp="1"/>
          </p:cNvSpPr>
          <p:nvPr>
            <p:ph type="title"/>
          </p:nvPr>
        </p:nvSpPr>
        <p:spPr>
          <a:xfrm>
            <a:off x="839788" y="365125"/>
            <a:ext cx="10515600" cy="1325563"/>
          </a:xfrm>
        </p:spPr>
        <p:txBody>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AFE34D34-A1E0-B761-376B-B9A34EC9DD5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a:extLst>
              <a:ext uri="{FF2B5EF4-FFF2-40B4-BE49-F238E27FC236}">
                <a16:creationId xmlns:a16="http://schemas.microsoft.com/office/drawing/2014/main" id="{37F3FDCD-6011-5F5E-2150-B857C91756B5}"/>
              </a:ext>
            </a:extLst>
          </p:cNvPr>
          <p:cNvSpPr>
            <a:spLocks noGrp="1"/>
          </p:cNvSpPr>
          <p:nvPr>
            <p:ph sz="half" idx="2"/>
          </p:nvPr>
        </p:nvSpPr>
        <p:spPr>
          <a:xfrm>
            <a:off x="839788" y="2505075"/>
            <a:ext cx="5157787"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a:extLst>
              <a:ext uri="{FF2B5EF4-FFF2-40B4-BE49-F238E27FC236}">
                <a16:creationId xmlns:a16="http://schemas.microsoft.com/office/drawing/2014/main" id="{07D7C9BB-4C52-B98B-480A-08DAA562F8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a:extLst>
              <a:ext uri="{FF2B5EF4-FFF2-40B4-BE49-F238E27FC236}">
                <a16:creationId xmlns:a16="http://schemas.microsoft.com/office/drawing/2014/main" id="{ED1FD9C0-E98F-A42A-3E6A-49FBD10E4316}"/>
              </a:ext>
            </a:extLst>
          </p:cNvPr>
          <p:cNvSpPr>
            <a:spLocks noGrp="1"/>
          </p:cNvSpPr>
          <p:nvPr>
            <p:ph sz="quarter" idx="4"/>
          </p:nvPr>
        </p:nvSpPr>
        <p:spPr>
          <a:xfrm>
            <a:off x="6172200" y="2505075"/>
            <a:ext cx="5183188"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a:extLst>
              <a:ext uri="{FF2B5EF4-FFF2-40B4-BE49-F238E27FC236}">
                <a16:creationId xmlns:a16="http://schemas.microsoft.com/office/drawing/2014/main" id="{F7EFE066-E252-3539-2D5B-CF7AC70AA6A7}"/>
              </a:ext>
            </a:extLst>
          </p:cNvPr>
          <p:cNvSpPr>
            <a:spLocks noGrp="1"/>
          </p:cNvSpPr>
          <p:nvPr>
            <p:ph type="dt" sz="half" idx="10"/>
          </p:nvPr>
        </p:nvSpPr>
        <p:spPr/>
        <p:txBody>
          <a:bodyPr/>
          <a:lstStyle/>
          <a:p>
            <a:fld id="{9623CAE7-475C-481A-9381-05854D830529}" type="datetime1">
              <a:rPr kumimoji="1" lang="ja-JP" altLang="en-US" smtClean="0"/>
              <a:t>2026/6/12</a:t>
            </a:fld>
            <a:endParaRPr kumimoji="1" lang="ja-JP" altLang="en-US"/>
          </a:p>
        </p:txBody>
      </p:sp>
      <p:sp>
        <p:nvSpPr>
          <p:cNvPr id="8" name="フッター プレースホルダー 7">
            <a:extLst>
              <a:ext uri="{FF2B5EF4-FFF2-40B4-BE49-F238E27FC236}">
                <a16:creationId xmlns:a16="http://schemas.microsoft.com/office/drawing/2014/main" id="{2DEE2AC9-E5C9-0DF1-0E07-5452100F8D2C}"/>
              </a:ext>
            </a:extLst>
          </p:cNvPr>
          <p:cNvSpPr>
            <a:spLocks noGrp="1"/>
          </p:cNvSpPr>
          <p:nvPr>
            <p:ph type="ftr" sz="quarter" idx="11"/>
          </p:nvPr>
        </p:nvSpPr>
        <p:spPr/>
        <p:txBody>
          <a:bodyPr/>
          <a:lstStyle/>
          <a:p>
            <a:endParaRPr kumimoji="1" lang="ja-JP" altLang="en-US"/>
          </a:p>
        </p:txBody>
      </p:sp>
      <p:sp>
        <p:nvSpPr>
          <p:cNvPr id="9" name="スライド番号プレースホルダー 8">
            <a:extLst>
              <a:ext uri="{FF2B5EF4-FFF2-40B4-BE49-F238E27FC236}">
                <a16:creationId xmlns:a16="http://schemas.microsoft.com/office/drawing/2014/main" id="{A7BF8CEE-2724-095E-E44E-2283019BA3B4}"/>
              </a:ext>
            </a:extLst>
          </p:cNvPr>
          <p:cNvSpPr>
            <a:spLocks noGrp="1"/>
          </p:cNvSpPr>
          <p:nvPr>
            <p:ph type="sldNum" sz="quarter" idx="12"/>
          </p:nvPr>
        </p:nvSpPr>
        <p:spPr/>
        <p:txBody>
          <a:bodyPr/>
          <a:lstStyle/>
          <a:p>
            <a:fld id="{337354BD-5380-4451-B293-4A25DA93DDCA}" type="slidenum">
              <a:rPr kumimoji="1" lang="ja-JP" altLang="en-US" smtClean="0"/>
              <a:t>‹#›</a:t>
            </a:fld>
            <a:endParaRPr kumimoji="1" lang="ja-JP" altLang="en-US"/>
          </a:p>
        </p:txBody>
      </p:sp>
    </p:spTree>
    <p:extLst>
      <p:ext uri="{BB962C8B-B14F-4D97-AF65-F5344CB8AC3E}">
        <p14:creationId xmlns:p14="http://schemas.microsoft.com/office/powerpoint/2010/main" val="21913664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9FADCA5-FA7B-E19B-97B9-395534EE52F3}"/>
              </a:ext>
            </a:extLst>
          </p:cNvPr>
          <p:cNvSpPr>
            <a:spLocks noGrp="1"/>
          </p:cNvSpPr>
          <p:nvPr>
            <p:ph type="title"/>
          </p:nvPr>
        </p:nvSpPr>
        <p:spPr/>
        <p:txBody>
          <a:bodyPr/>
          <a:lstStyle/>
          <a:p>
            <a:r>
              <a:rPr kumimoji="1" lang="ja-JP" altLang="en-US"/>
              <a:t>マスター タイトルの書式設定</a:t>
            </a:r>
          </a:p>
        </p:txBody>
      </p:sp>
      <p:sp>
        <p:nvSpPr>
          <p:cNvPr id="3" name="日付プレースホルダー 2">
            <a:extLst>
              <a:ext uri="{FF2B5EF4-FFF2-40B4-BE49-F238E27FC236}">
                <a16:creationId xmlns:a16="http://schemas.microsoft.com/office/drawing/2014/main" id="{220E3F6F-E8F5-2221-634F-95269FBC6856}"/>
              </a:ext>
            </a:extLst>
          </p:cNvPr>
          <p:cNvSpPr>
            <a:spLocks noGrp="1"/>
          </p:cNvSpPr>
          <p:nvPr>
            <p:ph type="dt" sz="half" idx="10"/>
          </p:nvPr>
        </p:nvSpPr>
        <p:spPr/>
        <p:txBody>
          <a:bodyPr/>
          <a:lstStyle/>
          <a:p>
            <a:fld id="{12E113AA-23EE-42AE-A2C9-665222C5950F}" type="datetime1">
              <a:rPr kumimoji="1" lang="ja-JP" altLang="en-US" smtClean="0"/>
              <a:t>2026/6/12</a:t>
            </a:fld>
            <a:endParaRPr kumimoji="1" lang="ja-JP" altLang="en-US"/>
          </a:p>
        </p:txBody>
      </p:sp>
      <p:sp>
        <p:nvSpPr>
          <p:cNvPr id="4" name="フッター プレースホルダー 3">
            <a:extLst>
              <a:ext uri="{FF2B5EF4-FFF2-40B4-BE49-F238E27FC236}">
                <a16:creationId xmlns:a16="http://schemas.microsoft.com/office/drawing/2014/main" id="{B2ABBC8C-6873-449F-02AA-612D14EC9BBF}"/>
              </a:ext>
            </a:extLst>
          </p:cNvPr>
          <p:cNvSpPr>
            <a:spLocks noGrp="1"/>
          </p:cNvSpPr>
          <p:nvPr>
            <p:ph type="ftr" sz="quarter" idx="11"/>
          </p:nvPr>
        </p:nvSpPr>
        <p:spPr/>
        <p:txBody>
          <a:bodyPr/>
          <a:lstStyle/>
          <a:p>
            <a:endParaRPr kumimoji="1" lang="ja-JP" altLang="en-US"/>
          </a:p>
        </p:txBody>
      </p:sp>
      <p:sp>
        <p:nvSpPr>
          <p:cNvPr id="5" name="スライド番号プレースホルダー 4">
            <a:extLst>
              <a:ext uri="{FF2B5EF4-FFF2-40B4-BE49-F238E27FC236}">
                <a16:creationId xmlns:a16="http://schemas.microsoft.com/office/drawing/2014/main" id="{4C821A38-99C7-94DC-784D-8A1A383D4ED8}"/>
              </a:ext>
            </a:extLst>
          </p:cNvPr>
          <p:cNvSpPr>
            <a:spLocks noGrp="1"/>
          </p:cNvSpPr>
          <p:nvPr>
            <p:ph type="sldNum" sz="quarter" idx="12"/>
          </p:nvPr>
        </p:nvSpPr>
        <p:spPr/>
        <p:txBody>
          <a:bodyPr/>
          <a:lstStyle/>
          <a:p>
            <a:fld id="{337354BD-5380-4451-B293-4A25DA93DDCA}" type="slidenum">
              <a:rPr kumimoji="1" lang="ja-JP" altLang="en-US" smtClean="0"/>
              <a:t>‹#›</a:t>
            </a:fld>
            <a:endParaRPr kumimoji="1" lang="ja-JP" altLang="en-US"/>
          </a:p>
        </p:txBody>
      </p:sp>
    </p:spTree>
    <p:extLst>
      <p:ext uri="{BB962C8B-B14F-4D97-AF65-F5344CB8AC3E}">
        <p14:creationId xmlns:p14="http://schemas.microsoft.com/office/powerpoint/2010/main" val="23110216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F20A0DCF-ED57-75C1-AD76-CC64092A463F}"/>
              </a:ext>
            </a:extLst>
          </p:cNvPr>
          <p:cNvSpPr>
            <a:spLocks noGrp="1"/>
          </p:cNvSpPr>
          <p:nvPr>
            <p:ph type="dt" sz="half" idx="10"/>
          </p:nvPr>
        </p:nvSpPr>
        <p:spPr/>
        <p:txBody>
          <a:bodyPr/>
          <a:lstStyle/>
          <a:p>
            <a:fld id="{0CF2FA71-27FB-4F49-BEF4-5CA715797B10}" type="datetime1">
              <a:rPr kumimoji="1" lang="ja-JP" altLang="en-US" smtClean="0"/>
              <a:t>2026/6/12</a:t>
            </a:fld>
            <a:endParaRPr kumimoji="1" lang="ja-JP" altLang="en-US"/>
          </a:p>
        </p:txBody>
      </p:sp>
      <p:sp>
        <p:nvSpPr>
          <p:cNvPr id="3" name="フッター プレースホルダー 2">
            <a:extLst>
              <a:ext uri="{FF2B5EF4-FFF2-40B4-BE49-F238E27FC236}">
                <a16:creationId xmlns:a16="http://schemas.microsoft.com/office/drawing/2014/main" id="{6F878E2D-CE5C-17B8-E60C-BDE5E2DD905D}"/>
              </a:ext>
            </a:extLst>
          </p:cNvPr>
          <p:cNvSpPr>
            <a:spLocks noGrp="1"/>
          </p:cNvSpPr>
          <p:nvPr>
            <p:ph type="ftr" sz="quarter" idx="1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32E7CD62-0C45-5CF7-F6A0-9CD032290E14}"/>
              </a:ext>
            </a:extLst>
          </p:cNvPr>
          <p:cNvSpPr>
            <a:spLocks noGrp="1"/>
          </p:cNvSpPr>
          <p:nvPr>
            <p:ph type="sldNum" sz="quarter" idx="12"/>
          </p:nvPr>
        </p:nvSpPr>
        <p:spPr/>
        <p:txBody>
          <a:bodyPr/>
          <a:lstStyle/>
          <a:p>
            <a:fld id="{337354BD-5380-4451-B293-4A25DA93DDCA}" type="slidenum">
              <a:rPr kumimoji="1" lang="ja-JP" altLang="en-US" smtClean="0"/>
              <a:t>‹#›</a:t>
            </a:fld>
            <a:endParaRPr kumimoji="1" lang="ja-JP" altLang="en-US"/>
          </a:p>
        </p:txBody>
      </p:sp>
    </p:spTree>
    <p:extLst>
      <p:ext uri="{BB962C8B-B14F-4D97-AF65-F5344CB8AC3E}">
        <p14:creationId xmlns:p14="http://schemas.microsoft.com/office/powerpoint/2010/main" val="1766976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6102F46-215B-D8D7-9D13-30D540E08BCB}"/>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D0755626-9708-4219-F035-26DC946CFA3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a:extLst>
              <a:ext uri="{FF2B5EF4-FFF2-40B4-BE49-F238E27FC236}">
                <a16:creationId xmlns:a16="http://schemas.microsoft.com/office/drawing/2014/main" id="{D3FE1C2A-2E26-9585-5EA3-B2697449F7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D6681751-1F1E-83FE-1C54-282846978D79}"/>
              </a:ext>
            </a:extLst>
          </p:cNvPr>
          <p:cNvSpPr>
            <a:spLocks noGrp="1"/>
          </p:cNvSpPr>
          <p:nvPr>
            <p:ph type="dt" sz="half" idx="10"/>
          </p:nvPr>
        </p:nvSpPr>
        <p:spPr/>
        <p:txBody>
          <a:bodyPr/>
          <a:lstStyle/>
          <a:p>
            <a:fld id="{04927583-4482-4C95-895F-C78F50436F5B}" type="datetime1">
              <a:rPr kumimoji="1" lang="ja-JP" altLang="en-US" smtClean="0"/>
              <a:t>2026/6/12</a:t>
            </a:fld>
            <a:endParaRPr kumimoji="1" lang="ja-JP" altLang="en-US"/>
          </a:p>
        </p:txBody>
      </p:sp>
      <p:sp>
        <p:nvSpPr>
          <p:cNvPr id="6" name="フッター プレースホルダー 5">
            <a:extLst>
              <a:ext uri="{FF2B5EF4-FFF2-40B4-BE49-F238E27FC236}">
                <a16:creationId xmlns:a16="http://schemas.microsoft.com/office/drawing/2014/main" id="{3B551E95-3DB4-24A3-46C1-680DBAEE5395}"/>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8371E933-363F-ED26-EAD1-EAF360067616}"/>
              </a:ext>
            </a:extLst>
          </p:cNvPr>
          <p:cNvSpPr>
            <a:spLocks noGrp="1"/>
          </p:cNvSpPr>
          <p:nvPr>
            <p:ph type="sldNum" sz="quarter" idx="12"/>
          </p:nvPr>
        </p:nvSpPr>
        <p:spPr/>
        <p:txBody>
          <a:bodyPr/>
          <a:lstStyle/>
          <a:p>
            <a:fld id="{337354BD-5380-4451-B293-4A25DA93DDCA}" type="slidenum">
              <a:rPr kumimoji="1" lang="ja-JP" altLang="en-US" smtClean="0"/>
              <a:t>‹#›</a:t>
            </a:fld>
            <a:endParaRPr kumimoji="1" lang="ja-JP" altLang="en-US"/>
          </a:p>
        </p:txBody>
      </p:sp>
    </p:spTree>
    <p:extLst>
      <p:ext uri="{BB962C8B-B14F-4D97-AF65-F5344CB8AC3E}">
        <p14:creationId xmlns:p14="http://schemas.microsoft.com/office/powerpoint/2010/main" val="24463624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BEC1098-AE64-BAC5-6BDD-C534BC601463}"/>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図プレースホルダー 2">
            <a:extLst>
              <a:ext uri="{FF2B5EF4-FFF2-40B4-BE49-F238E27FC236}">
                <a16:creationId xmlns:a16="http://schemas.microsoft.com/office/drawing/2014/main" id="{4672252C-F958-3C4E-9C62-1F4A089D5A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a:extLst>
              <a:ext uri="{FF2B5EF4-FFF2-40B4-BE49-F238E27FC236}">
                <a16:creationId xmlns:a16="http://schemas.microsoft.com/office/drawing/2014/main" id="{B82287A1-C75B-1109-6076-E491E9BDF3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7180F188-B4DA-671E-2062-8FF83093D4ED}"/>
              </a:ext>
            </a:extLst>
          </p:cNvPr>
          <p:cNvSpPr>
            <a:spLocks noGrp="1"/>
          </p:cNvSpPr>
          <p:nvPr>
            <p:ph type="dt" sz="half" idx="10"/>
          </p:nvPr>
        </p:nvSpPr>
        <p:spPr/>
        <p:txBody>
          <a:bodyPr/>
          <a:lstStyle/>
          <a:p>
            <a:fld id="{7846B49D-A4D5-4282-8E56-16A640D06981}" type="datetime1">
              <a:rPr kumimoji="1" lang="ja-JP" altLang="en-US" smtClean="0"/>
              <a:t>2026/6/12</a:t>
            </a:fld>
            <a:endParaRPr kumimoji="1" lang="ja-JP" altLang="en-US"/>
          </a:p>
        </p:txBody>
      </p:sp>
      <p:sp>
        <p:nvSpPr>
          <p:cNvPr id="6" name="フッター プレースホルダー 5">
            <a:extLst>
              <a:ext uri="{FF2B5EF4-FFF2-40B4-BE49-F238E27FC236}">
                <a16:creationId xmlns:a16="http://schemas.microsoft.com/office/drawing/2014/main" id="{292E7A8F-2182-3048-141F-61FC8D3C96FA}"/>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60A27A97-2B51-1793-96FF-25ECF914D427}"/>
              </a:ext>
            </a:extLst>
          </p:cNvPr>
          <p:cNvSpPr>
            <a:spLocks noGrp="1"/>
          </p:cNvSpPr>
          <p:nvPr>
            <p:ph type="sldNum" sz="quarter" idx="12"/>
          </p:nvPr>
        </p:nvSpPr>
        <p:spPr/>
        <p:txBody>
          <a:bodyPr/>
          <a:lstStyle/>
          <a:p>
            <a:fld id="{337354BD-5380-4451-B293-4A25DA93DDCA}" type="slidenum">
              <a:rPr kumimoji="1" lang="ja-JP" altLang="en-US" smtClean="0"/>
              <a:t>‹#›</a:t>
            </a:fld>
            <a:endParaRPr kumimoji="1" lang="ja-JP" altLang="en-US"/>
          </a:p>
        </p:txBody>
      </p:sp>
    </p:spTree>
    <p:extLst>
      <p:ext uri="{BB962C8B-B14F-4D97-AF65-F5344CB8AC3E}">
        <p14:creationId xmlns:p14="http://schemas.microsoft.com/office/powerpoint/2010/main" val="14243303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37F1268-A926-C913-FB93-BEF216CBBDED}"/>
              </a:ext>
            </a:extLst>
          </p:cNvPr>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D9FE4169-1468-52D6-0752-22A1E12D492F}"/>
              </a:ext>
            </a:extLst>
          </p:cNvPr>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F7B730AB-FCEF-C9C2-02E6-EE4786A4DB4D}"/>
              </a:ext>
            </a:extLst>
          </p:cNvPr>
          <p:cNvSpPr>
            <a:spLocks noGrp="1"/>
          </p:cNvSpPr>
          <p:nvPr>
            <p:ph type="dt" sz="half" idx="10"/>
          </p:nvPr>
        </p:nvSpPr>
        <p:spPr/>
        <p:txBody>
          <a:bodyPr/>
          <a:lstStyle/>
          <a:p>
            <a:fld id="{DE86833D-00FB-403E-9710-1A9D442DBBD1}" type="datetime1">
              <a:rPr kumimoji="1" lang="ja-JP" altLang="en-US" smtClean="0"/>
              <a:t>2026/6/12</a:t>
            </a:fld>
            <a:endParaRPr kumimoji="1" lang="ja-JP" altLang="en-US"/>
          </a:p>
        </p:txBody>
      </p:sp>
      <p:sp>
        <p:nvSpPr>
          <p:cNvPr id="5" name="フッター プレースホルダー 4">
            <a:extLst>
              <a:ext uri="{FF2B5EF4-FFF2-40B4-BE49-F238E27FC236}">
                <a16:creationId xmlns:a16="http://schemas.microsoft.com/office/drawing/2014/main" id="{B2CA0E05-28E5-1F77-EDF3-AD37E831C230}"/>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25D690D7-701C-4D85-354A-D1C580E7EE55}"/>
              </a:ext>
            </a:extLst>
          </p:cNvPr>
          <p:cNvSpPr>
            <a:spLocks noGrp="1"/>
          </p:cNvSpPr>
          <p:nvPr>
            <p:ph type="sldNum" sz="quarter" idx="12"/>
          </p:nvPr>
        </p:nvSpPr>
        <p:spPr/>
        <p:txBody>
          <a:bodyPr/>
          <a:lstStyle/>
          <a:p>
            <a:fld id="{337354BD-5380-4451-B293-4A25DA93DDCA}" type="slidenum">
              <a:rPr kumimoji="1" lang="ja-JP" altLang="en-US" smtClean="0"/>
              <a:t>‹#›</a:t>
            </a:fld>
            <a:endParaRPr kumimoji="1" lang="ja-JP" altLang="en-US"/>
          </a:p>
        </p:txBody>
      </p:sp>
    </p:spTree>
    <p:extLst>
      <p:ext uri="{BB962C8B-B14F-4D97-AF65-F5344CB8AC3E}">
        <p14:creationId xmlns:p14="http://schemas.microsoft.com/office/powerpoint/2010/main" val="1995714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a:extLst>
              <a:ext uri="{FF2B5EF4-FFF2-40B4-BE49-F238E27FC236}">
                <a16:creationId xmlns:a16="http://schemas.microsoft.com/office/drawing/2014/main" id="{3E968B06-BAF6-1466-45B0-9B8E40A31805}"/>
              </a:ext>
            </a:extLst>
          </p:cNvPr>
          <p:cNvSpPr>
            <a:spLocks noGrp="1"/>
          </p:cNvSpPr>
          <p:nvPr>
            <p:ph type="title" orient="vert"/>
          </p:nvPr>
        </p:nvSpPr>
        <p:spPr>
          <a:xfrm>
            <a:off x="8724900" y="365125"/>
            <a:ext cx="2628900" cy="5811838"/>
          </a:xfrm>
        </p:spPr>
        <p:txBody>
          <a:bodyPr vert="eaVert"/>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005E7D04-842E-AD6A-0720-9657BF87BF4E}"/>
              </a:ext>
            </a:extLst>
          </p:cNvPr>
          <p:cNvSpPr>
            <a:spLocks noGrp="1"/>
          </p:cNvSpPr>
          <p:nvPr>
            <p:ph type="body" orient="vert" idx="1"/>
          </p:nvPr>
        </p:nvSpPr>
        <p:spPr>
          <a:xfrm>
            <a:off x="838200" y="365125"/>
            <a:ext cx="7734300" cy="5811838"/>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5C636957-FC81-905F-E146-ED4A12008A24}"/>
              </a:ext>
            </a:extLst>
          </p:cNvPr>
          <p:cNvSpPr>
            <a:spLocks noGrp="1"/>
          </p:cNvSpPr>
          <p:nvPr>
            <p:ph type="dt" sz="half" idx="10"/>
          </p:nvPr>
        </p:nvSpPr>
        <p:spPr/>
        <p:txBody>
          <a:bodyPr/>
          <a:lstStyle/>
          <a:p>
            <a:fld id="{47B35AEB-3371-45B2-8290-B52E069CCA7E}" type="datetime1">
              <a:rPr kumimoji="1" lang="ja-JP" altLang="en-US" smtClean="0"/>
              <a:t>2026/6/12</a:t>
            </a:fld>
            <a:endParaRPr kumimoji="1" lang="ja-JP" altLang="en-US"/>
          </a:p>
        </p:txBody>
      </p:sp>
      <p:sp>
        <p:nvSpPr>
          <p:cNvPr id="5" name="フッター プレースホルダー 4">
            <a:extLst>
              <a:ext uri="{FF2B5EF4-FFF2-40B4-BE49-F238E27FC236}">
                <a16:creationId xmlns:a16="http://schemas.microsoft.com/office/drawing/2014/main" id="{11C9D2B7-1E48-84B1-125E-A127C991B364}"/>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07E2DE18-D8CC-9F9F-B0B8-75D31D8C7C6F}"/>
              </a:ext>
            </a:extLst>
          </p:cNvPr>
          <p:cNvSpPr>
            <a:spLocks noGrp="1"/>
          </p:cNvSpPr>
          <p:nvPr>
            <p:ph type="sldNum" sz="quarter" idx="12"/>
          </p:nvPr>
        </p:nvSpPr>
        <p:spPr/>
        <p:txBody>
          <a:bodyPr/>
          <a:lstStyle/>
          <a:p>
            <a:fld id="{337354BD-5380-4451-B293-4A25DA93DDCA}" type="slidenum">
              <a:rPr kumimoji="1" lang="ja-JP" altLang="en-US" smtClean="0"/>
              <a:t>‹#›</a:t>
            </a:fld>
            <a:endParaRPr kumimoji="1" lang="ja-JP" altLang="en-US"/>
          </a:p>
        </p:txBody>
      </p:sp>
    </p:spTree>
    <p:extLst>
      <p:ext uri="{BB962C8B-B14F-4D97-AF65-F5344CB8AC3E}">
        <p14:creationId xmlns:p14="http://schemas.microsoft.com/office/powerpoint/2010/main" val="2006226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a:extLst>
              <a:ext uri="{FF2B5EF4-FFF2-40B4-BE49-F238E27FC236}">
                <a16:creationId xmlns:a16="http://schemas.microsoft.com/office/drawing/2014/main" id="{6B4CFBAD-FE52-711F-28F5-3ACA29C7EC7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650EAEF9-1DB3-51C0-CCF6-D1C9116B4A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C3810B34-F519-7433-3CAC-FBD410FDC6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58CB8DF-A775-42F8-8F83-1F3C8E2E6693}" type="datetime1">
              <a:rPr kumimoji="1" lang="ja-JP" altLang="en-US" smtClean="0"/>
              <a:t>2026/6/12</a:t>
            </a:fld>
            <a:endParaRPr kumimoji="1" lang="ja-JP" altLang="en-US"/>
          </a:p>
        </p:txBody>
      </p:sp>
      <p:sp>
        <p:nvSpPr>
          <p:cNvPr id="5" name="フッター プレースホルダー 4">
            <a:extLst>
              <a:ext uri="{FF2B5EF4-FFF2-40B4-BE49-F238E27FC236}">
                <a16:creationId xmlns:a16="http://schemas.microsoft.com/office/drawing/2014/main" id="{C4C6153B-D157-81BE-6574-45A9C525FB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kumimoji="1" lang="ja-JP" altLang="en-US"/>
          </a:p>
        </p:txBody>
      </p:sp>
      <p:sp>
        <p:nvSpPr>
          <p:cNvPr id="6" name="スライド番号プレースホルダー 5">
            <a:extLst>
              <a:ext uri="{FF2B5EF4-FFF2-40B4-BE49-F238E27FC236}">
                <a16:creationId xmlns:a16="http://schemas.microsoft.com/office/drawing/2014/main" id="{62FA7542-C6C7-98A7-21F9-4471EA1BE68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7354BD-5380-4451-B293-4A25DA93DDCA}" type="slidenum">
              <a:rPr kumimoji="1" lang="ja-JP" altLang="en-US" smtClean="0"/>
              <a:t>‹#›</a:t>
            </a:fld>
            <a:endParaRPr kumimoji="1" lang="ja-JP" altLang="en-US"/>
          </a:p>
        </p:txBody>
      </p:sp>
    </p:spTree>
    <p:extLst>
      <p:ext uri="{BB962C8B-B14F-4D97-AF65-F5344CB8AC3E}">
        <p14:creationId xmlns:p14="http://schemas.microsoft.com/office/powerpoint/2010/main" val="21456637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2.wmf"/><Relationship Id="rId3" Type="http://schemas.openxmlformats.org/officeDocument/2006/relationships/diagramLayout" Target="../diagrams/layout1.xml"/><Relationship Id="rId7" Type="http://schemas.openxmlformats.org/officeDocument/2006/relationships/oleObject" Target="../embeddings/oleObject1.bin"/><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10" Type="http://schemas.openxmlformats.org/officeDocument/2006/relationships/image" Target="../media/image3.wmf"/><Relationship Id="rId4" Type="http://schemas.openxmlformats.org/officeDocument/2006/relationships/diagramQuickStyle" Target="../diagrams/quickStyle1.xml"/><Relationship Id="rId9" Type="http://schemas.openxmlformats.org/officeDocument/2006/relationships/oleObject" Target="../embeddings/oleObject2.bin"/></Relationships>
</file>

<file path=ppt/slides/_rels/slide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6.bin"/><Relationship Id="rId13" Type="http://schemas.openxmlformats.org/officeDocument/2006/relationships/image" Target="../media/image10.wmf"/><Relationship Id="rId3" Type="http://schemas.openxmlformats.org/officeDocument/2006/relationships/image" Target="../media/image5.wmf"/><Relationship Id="rId7" Type="http://schemas.openxmlformats.org/officeDocument/2006/relationships/image" Target="../media/image7.wmf"/><Relationship Id="rId12" Type="http://schemas.openxmlformats.org/officeDocument/2006/relationships/oleObject" Target="../embeddings/oleObject8.bin"/><Relationship Id="rId2" Type="http://schemas.openxmlformats.org/officeDocument/2006/relationships/oleObject" Target="../embeddings/oleObject3.bin"/><Relationship Id="rId1" Type="http://schemas.openxmlformats.org/officeDocument/2006/relationships/slideLayout" Target="../slideLayouts/slideLayout2.xml"/><Relationship Id="rId6" Type="http://schemas.openxmlformats.org/officeDocument/2006/relationships/oleObject" Target="../embeddings/oleObject5.bin"/><Relationship Id="rId11" Type="http://schemas.openxmlformats.org/officeDocument/2006/relationships/image" Target="../media/image9.wmf"/><Relationship Id="rId5" Type="http://schemas.openxmlformats.org/officeDocument/2006/relationships/image" Target="../media/image6.wmf"/><Relationship Id="rId15" Type="http://schemas.openxmlformats.org/officeDocument/2006/relationships/image" Target="../media/image11.wmf"/><Relationship Id="rId10" Type="http://schemas.openxmlformats.org/officeDocument/2006/relationships/oleObject" Target="../embeddings/oleObject7.bin"/><Relationship Id="rId4" Type="http://schemas.openxmlformats.org/officeDocument/2006/relationships/oleObject" Target="../embeddings/oleObject4.bin"/><Relationship Id="rId9" Type="http://schemas.openxmlformats.org/officeDocument/2006/relationships/image" Target="../media/image8.wmf"/><Relationship Id="rId14" Type="http://schemas.openxmlformats.org/officeDocument/2006/relationships/oleObject" Target="../embeddings/oleObject9.bin"/></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13.bin"/><Relationship Id="rId13" Type="http://schemas.openxmlformats.org/officeDocument/2006/relationships/image" Target="../media/image17.wmf"/><Relationship Id="rId18" Type="http://schemas.openxmlformats.org/officeDocument/2006/relationships/oleObject" Target="../embeddings/oleObject18.bin"/><Relationship Id="rId3" Type="http://schemas.openxmlformats.org/officeDocument/2006/relationships/image" Target="../media/image12.wmf"/><Relationship Id="rId7" Type="http://schemas.openxmlformats.org/officeDocument/2006/relationships/image" Target="../media/image14.wmf"/><Relationship Id="rId12" Type="http://schemas.openxmlformats.org/officeDocument/2006/relationships/oleObject" Target="../embeddings/oleObject15.bin"/><Relationship Id="rId17" Type="http://schemas.openxmlformats.org/officeDocument/2006/relationships/image" Target="../media/image19.wmf"/><Relationship Id="rId2" Type="http://schemas.openxmlformats.org/officeDocument/2006/relationships/oleObject" Target="../embeddings/oleObject10.bin"/><Relationship Id="rId16" Type="http://schemas.openxmlformats.org/officeDocument/2006/relationships/oleObject" Target="../embeddings/oleObject17.bin"/><Relationship Id="rId1" Type="http://schemas.openxmlformats.org/officeDocument/2006/relationships/slideLayout" Target="../slideLayouts/slideLayout7.xml"/><Relationship Id="rId6" Type="http://schemas.openxmlformats.org/officeDocument/2006/relationships/oleObject" Target="../embeddings/oleObject12.bin"/><Relationship Id="rId11" Type="http://schemas.openxmlformats.org/officeDocument/2006/relationships/image" Target="../media/image16.wmf"/><Relationship Id="rId5" Type="http://schemas.openxmlformats.org/officeDocument/2006/relationships/image" Target="../media/image13.wmf"/><Relationship Id="rId15" Type="http://schemas.openxmlformats.org/officeDocument/2006/relationships/image" Target="../media/image18.wmf"/><Relationship Id="rId10" Type="http://schemas.openxmlformats.org/officeDocument/2006/relationships/oleObject" Target="../embeddings/oleObject14.bin"/><Relationship Id="rId19" Type="http://schemas.openxmlformats.org/officeDocument/2006/relationships/image" Target="../media/image20.wmf"/><Relationship Id="rId4" Type="http://schemas.openxmlformats.org/officeDocument/2006/relationships/oleObject" Target="../embeddings/oleObject11.bin"/><Relationship Id="rId9" Type="http://schemas.openxmlformats.org/officeDocument/2006/relationships/image" Target="../media/image15.wmf"/><Relationship Id="rId14" Type="http://schemas.openxmlformats.org/officeDocument/2006/relationships/oleObject" Target="../embeddings/oleObject16.bin"/></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22.bin"/><Relationship Id="rId13" Type="http://schemas.openxmlformats.org/officeDocument/2006/relationships/image" Target="../media/image26.wmf"/><Relationship Id="rId3" Type="http://schemas.openxmlformats.org/officeDocument/2006/relationships/image" Target="../media/image21.wmf"/><Relationship Id="rId7" Type="http://schemas.openxmlformats.org/officeDocument/2006/relationships/image" Target="../media/image23.wmf"/><Relationship Id="rId12" Type="http://schemas.openxmlformats.org/officeDocument/2006/relationships/oleObject" Target="../embeddings/oleObject24.bin"/><Relationship Id="rId2" Type="http://schemas.openxmlformats.org/officeDocument/2006/relationships/oleObject" Target="../embeddings/oleObject19.bin"/><Relationship Id="rId1" Type="http://schemas.openxmlformats.org/officeDocument/2006/relationships/slideLayout" Target="../slideLayouts/slideLayout7.xml"/><Relationship Id="rId6" Type="http://schemas.openxmlformats.org/officeDocument/2006/relationships/oleObject" Target="../embeddings/oleObject21.bin"/><Relationship Id="rId11" Type="http://schemas.openxmlformats.org/officeDocument/2006/relationships/image" Target="../media/image25.wmf"/><Relationship Id="rId5" Type="http://schemas.openxmlformats.org/officeDocument/2006/relationships/image" Target="../media/image22.wmf"/><Relationship Id="rId10" Type="http://schemas.openxmlformats.org/officeDocument/2006/relationships/oleObject" Target="../embeddings/oleObject23.bin"/><Relationship Id="rId4" Type="http://schemas.openxmlformats.org/officeDocument/2006/relationships/oleObject" Target="../embeddings/oleObject20.bin"/><Relationship Id="rId9" Type="http://schemas.openxmlformats.org/officeDocument/2006/relationships/image" Target="../media/image24.wmf"/></Relationships>
</file>

<file path=ppt/slides/_rels/slide13.xml.rels><?xml version="1.0" encoding="UTF-8" standalone="yes"?>
<Relationships xmlns="http://schemas.openxmlformats.org/package/2006/relationships"><Relationship Id="rId3" Type="http://schemas.openxmlformats.org/officeDocument/2006/relationships/image" Target="../media/image27.wmf"/><Relationship Id="rId7" Type="http://schemas.openxmlformats.org/officeDocument/2006/relationships/image" Target="../media/image29.wmf"/><Relationship Id="rId2" Type="http://schemas.openxmlformats.org/officeDocument/2006/relationships/oleObject" Target="../embeddings/oleObject25.bin"/><Relationship Id="rId1" Type="http://schemas.openxmlformats.org/officeDocument/2006/relationships/slideLayout" Target="../slideLayouts/slideLayout7.xml"/><Relationship Id="rId6" Type="http://schemas.openxmlformats.org/officeDocument/2006/relationships/oleObject" Target="../embeddings/oleObject27.bin"/><Relationship Id="rId5" Type="http://schemas.openxmlformats.org/officeDocument/2006/relationships/image" Target="../media/image28.wmf"/><Relationship Id="rId4" Type="http://schemas.openxmlformats.org/officeDocument/2006/relationships/oleObject" Target="../embeddings/oleObject26.bin"/></Relationships>
</file>

<file path=ppt/slides/_rels/slide14.xml.rels><?xml version="1.0" encoding="UTF-8" standalone="yes"?>
<Relationships xmlns="http://schemas.openxmlformats.org/package/2006/relationships"><Relationship Id="rId8" Type="http://schemas.openxmlformats.org/officeDocument/2006/relationships/oleObject" Target="../embeddings/oleObject31.bin"/><Relationship Id="rId13" Type="http://schemas.openxmlformats.org/officeDocument/2006/relationships/image" Target="../media/image34.png"/><Relationship Id="rId3" Type="http://schemas.openxmlformats.org/officeDocument/2006/relationships/image" Target="../media/image30.wmf"/><Relationship Id="rId7" Type="http://schemas.openxmlformats.org/officeDocument/2006/relationships/image" Target="../media/image32.wmf"/><Relationship Id="rId12" Type="http://schemas.openxmlformats.org/officeDocument/2006/relationships/image" Target="../media/image33.png"/><Relationship Id="rId2" Type="http://schemas.openxmlformats.org/officeDocument/2006/relationships/oleObject" Target="../embeddings/oleObject28.bin"/><Relationship Id="rId1" Type="http://schemas.openxmlformats.org/officeDocument/2006/relationships/slideLayout" Target="../slideLayouts/slideLayout7.xml"/><Relationship Id="rId6" Type="http://schemas.openxmlformats.org/officeDocument/2006/relationships/oleObject" Target="../embeddings/oleObject30.bin"/><Relationship Id="rId11" Type="http://schemas.openxmlformats.org/officeDocument/2006/relationships/image" Target="../media/image34.wmf"/><Relationship Id="rId5" Type="http://schemas.openxmlformats.org/officeDocument/2006/relationships/image" Target="../media/image31.wmf"/><Relationship Id="rId15" Type="http://schemas.openxmlformats.org/officeDocument/2006/relationships/image" Target="../media/image36.png"/><Relationship Id="rId10" Type="http://schemas.openxmlformats.org/officeDocument/2006/relationships/oleObject" Target="../embeddings/oleObject32.bin"/><Relationship Id="rId4" Type="http://schemas.openxmlformats.org/officeDocument/2006/relationships/oleObject" Target="../embeddings/oleObject29.bin"/><Relationship Id="rId9" Type="http://schemas.openxmlformats.org/officeDocument/2006/relationships/image" Target="../media/image33.wmf"/><Relationship Id="rId14" Type="http://schemas.openxmlformats.org/officeDocument/2006/relationships/image" Target="../media/image35.png"/></Relationships>
</file>

<file path=ppt/slides/_rels/slide15.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image" Target="../media/image35.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36.bin"/><Relationship Id="rId13" Type="http://schemas.openxmlformats.org/officeDocument/2006/relationships/image" Target="../media/image42.wmf"/><Relationship Id="rId3" Type="http://schemas.openxmlformats.org/officeDocument/2006/relationships/image" Target="../media/image37.wmf"/><Relationship Id="rId7" Type="http://schemas.openxmlformats.org/officeDocument/2006/relationships/image" Target="../media/image39.wmf"/><Relationship Id="rId12" Type="http://schemas.openxmlformats.org/officeDocument/2006/relationships/oleObject" Target="../embeddings/oleObject38.bin"/><Relationship Id="rId2" Type="http://schemas.openxmlformats.org/officeDocument/2006/relationships/oleObject" Target="../embeddings/oleObject33.bin"/><Relationship Id="rId1" Type="http://schemas.openxmlformats.org/officeDocument/2006/relationships/slideLayout" Target="../slideLayouts/slideLayout7.xml"/><Relationship Id="rId6" Type="http://schemas.openxmlformats.org/officeDocument/2006/relationships/oleObject" Target="../embeddings/oleObject35.bin"/><Relationship Id="rId11" Type="http://schemas.openxmlformats.org/officeDocument/2006/relationships/image" Target="../media/image41.wmf"/><Relationship Id="rId5" Type="http://schemas.openxmlformats.org/officeDocument/2006/relationships/image" Target="../media/image38.wmf"/><Relationship Id="rId15" Type="http://schemas.openxmlformats.org/officeDocument/2006/relationships/image" Target="../media/image43.wmf"/><Relationship Id="rId10" Type="http://schemas.openxmlformats.org/officeDocument/2006/relationships/oleObject" Target="../embeddings/oleObject37.bin"/><Relationship Id="rId4" Type="http://schemas.openxmlformats.org/officeDocument/2006/relationships/oleObject" Target="../embeddings/oleObject34.bin"/><Relationship Id="rId9" Type="http://schemas.openxmlformats.org/officeDocument/2006/relationships/image" Target="../media/image40.wmf"/><Relationship Id="rId14" Type="http://schemas.openxmlformats.org/officeDocument/2006/relationships/oleObject" Target="../embeddings/oleObject39.bin"/></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2.wmf"/><Relationship Id="rId3" Type="http://schemas.openxmlformats.org/officeDocument/2006/relationships/diagramLayout" Target="../diagrams/layout2.xml"/><Relationship Id="rId7" Type="http://schemas.openxmlformats.org/officeDocument/2006/relationships/oleObject" Target="../embeddings/oleObject1.bin"/><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10" Type="http://schemas.openxmlformats.org/officeDocument/2006/relationships/image" Target="../media/image3.wmf"/><Relationship Id="rId4" Type="http://schemas.openxmlformats.org/officeDocument/2006/relationships/diagramQuickStyle" Target="../diagrams/quickStyle2.xml"/><Relationship Id="rId9" Type="http://schemas.openxmlformats.org/officeDocument/2006/relationships/oleObject" Target="../embeddings/oleObject2.bin"/></Relationships>
</file>

<file path=ppt/slides/_rels/slide19.xml.rels><?xml version="1.0" encoding="UTF-8" standalone="yes"?>
<Relationships xmlns="http://schemas.openxmlformats.org/package/2006/relationships"><Relationship Id="rId2" Type="http://schemas.openxmlformats.org/officeDocument/2006/relationships/image" Target="../media/image44.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5.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40.bin"/><Relationship Id="rId2" Type="http://schemas.openxmlformats.org/officeDocument/2006/relationships/image" Target="../media/image46.emf"/><Relationship Id="rId1" Type="http://schemas.openxmlformats.org/officeDocument/2006/relationships/slideLayout" Target="../slideLayouts/slideLayout7.xml"/><Relationship Id="rId6" Type="http://schemas.openxmlformats.org/officeDocument/2006/relationships/image" Target="../media/image48.wmf"/><Relationship Id="rId5" Type="http://schemas.openxmlformats.org/officeDocument/2006/relationships/oleObject" Target="../embeddings/oleObject41.bin"/><Relationship Id="rId4" Type="http://schemas.openxmlformats.org/officeDocument/2006/relationships/image" Target="../media/image47.wmf"/></Relationships>
</file>

<file path=ppt/slides/_rels/slide22.xml.rels><?xml version="1.0" encoding="UTF-8" standalone="yes"?>
<Relationships xmlns="http://schemas.openxmlformats.org/package/2006/relationships"><Relationship Id="rId8" Type="http://schemas.openxmlformats.org/officeDocument/2006/relationships/oleObject" Target="../embeddings/oleObject45.bin"/><Relationship Id="rId3" Type="http://schemas.openxmlformats.org/officeDocument/2006/relationships/image" Target="../media/image49.wmf"/><Relationship Id="rId7" Type="http://schemas.openxmlformats.org/officeDocument/2006/relationships/image" Target="../media/image51.wmf"/><Relationship Id="rId2" Type="http://schemas.openxmlformats.org/officeDocument/2006/relationships/oleObject" Target="../embeddings/oleObject42.bin"/><Relationship Id="rId1" Type="http://schemas.openxmlformats.org/officeDocument/2006/relationships/slideLayout" Target="../slideLayouts/slideLayout7.xml"/><Relationship Id="rId6" Type="http://schemas.openxmlformats.org/officeDocument/2006/relationships/oleObject" Target="../embeddings/oleObject44.bin"/><Relationship Id="rId11" Type="http://schemas.openxmlformats.org/officeDocument/2006/relationships/image" Target="../media/image53.wmf"/><Relationship Id="rId5" Type="http://schemas.openxmlformats.org/officeDocument/2006/relationships/image" Target="../media/image50.wmf"/><Relationship Id="rId10" Type="http://schemas.openxmlformats.org/officeDocument/2006/relationships/oleObject" Target="../embeddings/oleObject46.bin"/><Relationship Id="rId4" Type="http://schemas.openxmlformats.org/officeDocument/2006/relationships/oleObject" Target="../embeddings/oleObject43.bin"/><Relationship Id="rId9" Type="http://schemas.openxmlformats.org/officeDocument/2006/relationships/image" Target="../media/image52.wmf"/></Relationships>
</file>

<file path=ppt/slides/_rels/slide23.xml.rels><?xml version="1.0" encoding="UTF-8" standalone="yes"?>
<Relationships xmlns="http://schemas.openxmlformats.org/package/2006/relationships"><Relationship Id="rId3" Type="http://schemas.openxmlformats.org/officeDocument/2006/relationships/image" Target="../media/image54.wmf"/><Relationship Id="rId2" Type="http://schemas.openxmlformats.org/officeDocument/2006/relationships/oleObject" Target="../embeddings/oleObject47.bin"/><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5.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6.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7.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8.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9.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0.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42AF3A6A-7DEF-885B-9493-41BEBAB3EC99}"/>
              </a:ext>
            </a:extLst>
          </p:cNvPr>
          <p:cNvSpPr>
            <a:spLocks noGrp="1"/>
          </p:cNvSpPr>
          <p:nvPr>
            <p:ph type="ctrTitle"/>
          </p:nvPr>
        </p:nvSpPr>
        <p:spPr/>
        <p:txBody>
          <a:bodyPr>
            <a:noAutofit/>
          </a:bodyPr>
          <a:lstStyle/>
          <a:p>
            <a:r>
              <a:rPr kumimoji="1" lang="en-US" altLang="ja-JP" sz="4400" b="1" dirty="0"/>
              <a:t>Life-cycle CO</a:t>
            </a:r>
            <a:r>
              <a:rPr kumimoji="1" lang="en-US" altLang="ja-JP" sz="4400" b="1" baseline="-25000" dirty="0"/>
              <a:t>2</a:t>
            </a:r>
            <a:r>
              <a:rPr kumimoji="1" lang="en-US" altLang="ja-JP" sz="4400" b="1" dirty="0"/>
              <a:t> circulation of direct air capture and methanation: </a:t>
            </a:r>
            <a:br>
              <a:rPr kumimoji="1" lang="en-US" altLang="ja-JP" sz="4400" b="1" dirty="0"/>
            </a:br>
            <a:r>
              <a:rPr kumimoji="1" lang="en-US" altLang="ja-JP" sz="4400" b="1" dirty="0"/>
              <a:t>an input-output analysis</a:t>
            </a:r>
            <a:endParaRPr kumimoji="1" lang="ja-JP" altLang="en-US" sz="4400" b="1" dirty="0"/>
          </a:p>
        </p:txBody>
      </p:sp>
      <p:sp>
        <p:nvSpPr>
          <p:cNvPr id="3" name="字幕 2">
            <a:extLst>
              <a:ext uri="{FF2B5EF4-FFF2-40B4-BE49-F238E27FC236}">
                <a16:creationId xmlns:a16="http://schemas.microsoft.com/office/drawing/2014/main" id="{DF542483-6F2F-3964-E1B0-9F9FE77C43FF}"/>
              </a:ext>
            </a:extLst>
          </p:cNvPr>
          <p:cNvSpPr>
            <a:spLocks noGrp="1"/>
          </p:cNvSpPr>
          <p:nvPr>
            <p:ph type="subTitle" idx="1"/>
          </p:nvPr>
        </p:nvSpPr>
        <p:spPr>
          <a:xfrm>
            <a:off x="1524000" y="3895714"/>
            <a:ext cx="9144000" cy="1655762"/>
          </a:xfrm>
        </p:spPr>
        <p:txBody>
          <a:bodyPr>
            <a:normAutofit fontScale="77500" lnSpcReduction="20000"/>
          </a:bodyPr>
          <a:lstStyle/>
          <a:p>
            <a:endParaRPr kumimoji="1" lang="en-US" altLang="ja-JP" dirty="0"/>
          </a:p>
          <a:p>
            <a:r>
              <a:rPr kumimoji="1" lang="en-US" altLang="ja-JP" dirty="0"/>
              <a:t>Mitsuo Yamada (Chukyo University)</a:t>
            </a:r>
          </a:p>
          <a:p>
            <a:r>
              <a:rPr kumimoji="1" lang="en-US" altLang="ja-JP" dirty="0"/>
              <a:t>Keiko Nakayama (Chukyo University) </a:t>
            </a:r>
            <a:endParaRPr kumimoji="1" lang="ja-JP" altLang="en-US" dirty="0"/>
          </a:p>
          <a:p>
            <a:r>
              <a:rPr kumimoji="1" lang="en-US" altLang="ja-JP" dirty="0"/>
              <a:t>Soichiro Masuda (Toho Gas, Co., Ltd.) </a:t>
            </a:r>
            <a:endParaRPr kumimoji="1" lang="ja-JP" altLang="en-US" dirty="0"/>
          </a:p>
          <a:p>
            <a:r>
              <a:rPr kumimoji="1" lang="en-US" altLang="ja-JP" dirty="0"/>
              <a:t>Koyo Norinaga</a:t>
            </a:r>
            <a:r>
              <a:rPr kumimoji="1" lang="ja-JP" altLang="en-US" dirty="0"/>
              <a:t> </a:t>
            </a:r>
            <a:r>
              <a:rPr kumimoji="1" lang="en-US" altLang="ja-JP" dirty="0"/>
              <a:t>(Nagoya</a:t>
            </a:r>
            <a:r>
              <a:rPr kumimoji="1" lang="ja-JP" altLang="en-US" dirty="0"/>
              <a:t> </a:t>
            </a:r>
            <a:r>
              <a:rPr kumimoji="1" lang="en-US" altLang="ja-JP" dirty="0"/>
              <a:t>University) </a:t>
            </a:r>
            <a:endParaRPr kumimoji="1" lang="ja-JP" altLang="en-US" dirty="0"/>
          </a:p>
        </p:txBody>
      </p:sp>
      <p:sp>
        <p:nvSpPr>
          <p:cNvPr id="5" name="テキスト ボックス 4">
            <a:extLst>
              <a:ext uri="{FF2B5EF4-FFF2-40B4-BE49-F238E27FC236}">
                <a16:creationId xmlns:a16="http://schemas.microsoft.com/office/drawing/2014/main" id="{A5E1506C-E437-CC79-88F7-6C537FDB7BD8}"/>
              </a:ext>
            </a:extLst>
          </p:cNvPr>
          <p:cNvSpPr txBox="1"/>
          <p:nvPr/>
        </p:nvSpPr>
        <p:spPr>
          <a:xfrm>
            <a:off x="5748867" y="106958"/>
            <a:ext cx="6096000" cy="923330"/>
          </a:xfrm>
          <a:prstGeom prst="rect">
            <a:avLst/>
          </a:prstGeom>
          <a:noFill/>
        </p:spPr>
        <p:txBody>
          <a:bodyPr wrap="square">
            <a:spAutoFit/>
          </a:bodyPr>
          <a:lstStyle/>
          <a:p>
            <a:pPr algn="r"/>
            <a:r>
              <a:rPr lang="en-US" altLang="ja-JP" dirty="0"/>
              <a:t>The 32nd International Input-Output Association Conference/IIOA2026</a:t>
            </a:r>
          </a:p>
          <a:p>
            <a:pPr algn="r"/>
            <a:r>
              <a:rPr lang="en-US" altLang="ja-JP" dirty="0"/>
              <a:t>Spain/Seville, June 23-16, 2026</a:t>
            </a:r>
          </a:p>
        </p:txBody>
      </p:sp>
    </p:spTree>
    <p:extLst>
      <p:ext uri="{BB962C8B-B14F-4D97-AF65-F5344CB8AC3E}">
        <p14:creationId xmlns:p14="http://schemas.microsoft.com/office/powerpoint/2010/main" val="6124576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1107E969-6AA5-BD78-0277-13F7EF4C904E}"/>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06C0D789-94FD-3557-4E40-C3CBAAA1375E}"/>
              </a:ext>
            </a:extLst>
          </p:cNvPr>
          <p:cNvSpPr>
            <a:spLocks noGrp="1"/>
          </p:cNvSpPr>
          <p:nvPr>
            <p:ph type="title"/>
          </p:nvPr>
        </p:nvSpPr>
        <p:spPr/>
        <p:txBody>
          <a:bodyPr/>
          <a:lstStyle/>
          <a:p>
            <a:r>
              <a:rPr kumimoji="1" lang="en-US" altLang="ja-JP" dirty="0"/>
              <a:t>Contents</a:t>
            </a:r>
            <a:endParaRPr kumimoji="1" lang="ja-JP" altLang="en-US" dirty="0"/>
          </a:p>
        </p:txBody>
      </p:sp>
      <p:sp>
        <p:nvSpPr>
          <p:cNvPr id="3" name="コンテンツ プレースホルダー 2">
            <a:extLst>
              <a:ext uri="{FF2B5EF4-FFF2-40B4-BE49-F238E27FC236}">
                <a16:creationId xmlns:a16="http://schemas.microsoft.com/office/drawing/2014/main" id="{7EBCFCBE-9A95-E476-B745-BB04923BD73A}"/>
              </a:ext>
            </a:extLst>
          </p:cNvPr>
          <p:cNvSpPr>
            <a:spLocks noGrp="1"/>
          </p:cNvSpPr>
          <p:nvPr>
            <p:ph idx="1"/>
          </p:nvPr>
        </p:nvSpPr>
        <p:spPr>
          <a:ln>
            <a:noFill/>
          </a:ln>
        </p:spPr>
        <p:txBody>
          <a:bodyPr>
            <a:normAutofit fontScale="92500" lnSpcReduction="10000"/>
          </a:bodyPr>
          <a:lstStyle/>
          <a:p>
            <a:pPr marL="514350" indent="-514350">
              <a:buFont typeface="+mj-lt"/>
              <a:buAutoNum type="arabicPeriod"/>
            </a:pPr>
            <a:r>
              <a:rPr kumimoji="1" lang="en-US" altLang="ja-JP" dirty="0"/>
              <a:t>Introduction</a:t>
            </a:r>
          </a:p>
          <a:p>
            <a:pPr marL="514350" indent="-514350">
              <a:buFont typeface="+mj-lt"/>
              <a:buAutoNum type="arabicPeriod"/>
            </a:pPr>
            <a:r>
              <a:rPr kumimoji="1" lang="en-US" altLang="ja-JP" dirty="0">
                <a:solidFill>
                  <a:schemeClr val="accent6">
                    <a:lumMod val="60000"/>
                    <a:lumOff val="40000"/>
                  </a:schemeClr>
                </a:solidFill>
              </a:rPr>
              <a:t>Background			</a:t>
            </a:r>
          </a:p>
          <a:p>
            <a:pPr marL="514350" indent="-514350">
              <a:buFont typeface="+mj-lt"/>
              <a:buAutoNum type="arabicPeriod"/>
            </a:pPr>
            <a:r>
              <a:rPr lang="en-US" altLang="ja-JP" dirty="0">
                <a:solidFill>
                  <a:schemeClr val="accent6">
                    <a:lumMod val="60000"/>
                    <a:lumOff val="40000"/>
                  </a:schemeClr>
                </a:solidFill>
              </a:rPr>
              <a:t>Input-output model		</a:t>
            </a:r>
          </a:p>
          <a:p>
            <a:pPr marL="514350" indent="-514350">
              <a:buFont typeface="+mj-lt"/>
              <a:buAutoNum type="arabicPeriod"/>
            </a:pPr>
            <a:r>
              <a:rPr kumimoji="1" lang="en-US" altLang="ja-JP" dirty="0">
                <a:solidFill>
                  <a:schemeClr val="accent6">
                    <a:lumMod val="60000"/>
                    <a:lumOff val="40000"/>
                  </a:schemeClr>
                </a:solidFill>
              </a:rPr>
              <a:t>Assumption of the CO2 circulation system and database		</a:t>
            </a:r>
          </a:p>
          <a:p>
            <a:pPr marL="514350" indent="-514350">
              <a:buFont typeface="+mj-lt"/>
              <a:buAutoNum type="arabicPeriod"/>
            </a:pPr>
            <a:r>
              <a:rPr kumimoji="1" lang="en-US" altLang="ja-JP" dirty="0">
                <a:solidFill>
                  <a:schemeClr val="accent6">
                    <a:lumMod val="60000"/>
                    <a:lumOff val="40000"/>
                  </a:schemeClr>
                </a:solidFill>
              </a:rPr>
              <a:t>Results				</a:t>
            </a:r>
          </a:p>
          <a:p>
            <a:pPr marL="514350" indent="-514350">
              <a:buFont typeface="+mj-lt"/>
              <a:buAutoNum type="arabicPeriod"/>
            </a:pPr>
            <a:r>
              <a:rPr kumimoji="1" lang="en-US" altLang="ja-JP" dirty="0">
                <a:solidFill>
                  <a:schemeClr val="accent6">
                    <a:lumMod val="60000"/>
                    <a:lumOff val="40000"/>
                  </a:schemeClr>
                </a:solidFill>
              </a:rPr>
              <a:t>Conclusions</a:t>
            </a:r>
          </a:p>
          <a:p>
            <a:pPr marL="0" indent="0">
              <a:buNone/>
            </a:pPr>
            <a:endParaRPr kumimoji="1" lang="en-US" altLang="ja-JP" dirty="0">
              <a:solidFill>
                <a:schemeClr val="accent6">
                  <a:lumMod val="60000"/>
                  <a:lumOff val="40000"/>
                </a:schemeClr>
              </a:solidFill>
            </a:endParaRPr>
          </a:p>
          <a:p>
            <a:pPr marL="0" indent="0">
              <a:buNone/>
            </a:pPr>
            <a:r>
              <a:rPr kumimoji="1" lang="en-US" altLang="ja-JP" dirty="0">
                <a:solidFill>
                  <a:schemeClr val="accent6">
                    <a:lumMod val="60000"/>
                    <a:lumOff val="40000"/>
                  </a:schemeClr>
                </a:solidFill>
              </a:rPr>
              <a:t>Appendix A: Future changes in the input and CO2 emission coefficients in the electricity, and iron-steel sectors </a:t>
            </a:r>
          </a:p>
          <a:p>
            <a:pPr marL="0" indent="0">
              <a:buNone/>
            </a:pPr>
            <a:r>
              <a:rPr lang="en-US" altLang="ja-JP" dirty="0">
                <a:solidFill>
                  <a:schemeClr val="accent6">
                    <a:lumMod val="60000"/>
                    <a:lumOff val="40000"/>
                  </a:schemeClr>
                </a:solidFill>
              </a:rPr>
              <a:t>Appendix B: Multi-country input-output database </a:t>
            </a:r>
            <a:endParaRPr kumimoji="1" lang="ja-JP" altLang="en-US" dirty="0">
              <a:solidFill>
                <a:schemeClr val="accent6">
                  <a:lumMod val="60000"/>
                  <a:lumOff val="40000"/>
                </a:schemeClr>
              </a:solidFill>
            </a:endParaRPr>
          </a:p>
        </p:txBody>
      </p:sp>
      <p:sp>
        <p:nvSpPr>
          <p:cNvPr id="4" name="スライド番号プレースホルダー 3">
            <a:extLst>
              <a:ext uri="{FF2B5EF4-FFF2-40B4-BE49-F238E27FC236}">
                <a16:creationId xmlns:a16="http://schemas.microsoft.com/office/drawing/2014/main" id="{1FF3CC6A-4D8D-5864-FD9E-2961D9EF4C92}"/>
              </a:ext>
            </a:extLst>
          </p:cNvPr>
          <p:cNvSpPr>
            <a:spLocks noGrp="1"/>
          </p:cNvSpPr>
          <p:nvPr>
            <p:ph type="sldNum" sz="quarter" idx="12"/>
          </p:nvPr>
        </p:nvSpPr>
        <p:spPr/>
        <p:txBody>
          <a:bodyPr/>
          <a:lstStyle/>
          <a:p>
            <a:fld id="{337354BD-5380-4451-B293-4A25DA93DDCA}" type="slidenum">
              <a:rPr kumimoji="1" lang="ja-JP" altLang="en-US" smtClean="0"/>
              <a:t>2</a:t>
            </a:fld>
            <a:endParaRPr kumimoji="1" lang="ja-JP" altLang="en-US"/>
          </a:p>
        </p:txBody>
      </p:sp>
    </p:spTree>
    <p:extLst>
      <p:ext uri="{BB962C8B-B14F-4D97-AF65-F5344CB8AC3E}">
        <p14:creationId xmlns:p14="http://schemas.microsoft.com/office/powerpoint/2010/main" val="15423472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8E5C15D-F1D1-E69F-DB3D-C7671458CD55}"/>
              </a:ext>
            </a:extLst>
          </p:cNvPr>
          <p:cNvSpPr>
            <a:spLocks noGrp="1"/>
          </p:cNvSpPr>
          <p:nvPr>
            <p:ph type="title"/>
          </p:nvPr>
        </p:nvSpPr>
        <p:spPr/>
        <p:txBody>
          <a:bodyPr/>
          <a:lstStyle/>
          <a:p>
            <a:r>
              <a:rPr kumimoji="1" lang="en-US" altLang="ja-JP" b="1" dirty="0"/>
              <a:t>Introduction</a:t>
            </a:r>
            <a:endParaRPr kumimoji="1" lang="ja-JP" altLang="en-US" b="1" dirty="0"/>
          </a:p>
        </p:txBody>
      </p:sp>
      <p:sp>
        <p:nvSpPr>
          <p:cNvPr id="3" name="コンテンツ プレースホルダー 2">
            <a:extLst>
              <a:ext uri="{FF2B5EF4-FFF2-40B4-BE49-F238E27FC236}">
                <a16:creationId xmlns:a16="http://schemas.microsoft.com/office/drawing/2014/main" id="{09C3F204-FC0D-BBF0-6D3E-F0D59F07FBBE}"/>
              </a:ext>
            </a:extLst>
          </p:cNvPr>
          <p:cNvSpPr>
            <a:spLocks noGrp="1"/>
          </p:cNvSpPr>
          <p:nvPr>
            <p:ph idx="1"/>
          </p:nvPr>
        </p:nvSpPr>
        <p:spPr>
          <a:xfrm>
            <a:off x="770467" y="1591733"/>
            <a:ext cx="10515600" cy="5029200"/>
          </a:xfrm>
        </p:spPr>
        <p:txBody>
          <a:bodyPr>
            <a:normAutofit lnSpcReduction="10000"/>
          </a:bodyPr>
          <a:lstStyle/>
          <a:p>
            <a:pPr algn="just">
              <a:buFont typeface="Wingdings" panose="05000000000000000000" pitchFamily="2" charset="2"/>
              <a:buChar char="n"/>
            </a:pPr>
            <a:r>
              <a:rPr lang="en-US" altLang="ja-JP" sz="19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Direct air capture (DAC) is a useful step toward achieving carbon neutrality. </a:t>
            </a:r>
          </a:p>
          <a:p>
            <a:pPr lvl="1" algn="just"/>
            <a:r>
              <a:rPr lang="en-US" altLang="ja-JP" sz="1900" kern="100" dirty="0">
                <a:effectLst/>
                <a:latin typeface="游明朝" panose="02020400000000000000" pitchFamily="18" charset="-128"/>
                <a:ea typeface="游明朝" panose="02020400000000000000" pitchFamily="18" charset="-128"/>
                <a:cs typeface="Times New Roman" panose="02020603050405020304" pitchFamily="18" charset="0"/>
              </a:rPr>
              <a:t>There are several variations of the method. </a:t>
            </a:r>
            <a:endParaRPr lang="ja-JP" altLang="en-US" sz="190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buFont typeface="Wingdings" panose="05000000000000000000" pitchFamily="2" charset="2"/>
              <a:buChar char="n"/>
            </a:pPr>
            <a:r>
              <a:rPr lang="en-US" altLang="ja-JP" sz="19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Cryo-DAC ( currently being developed by Nagoya University and Toho Gas ) absorbs CO</a:t>
            </a:r>
            <a:r>
              <a:rPr lang="en-US" altLang="ja-JP" sz="19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9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from the atmosphere using a CO</a:t>
            </a:r>
            <a:r>
              <a:rPr lang="en-US" altLang="ja-JP" sz="19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9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absorption liquid, and in the regeneration process, unused cold energy from liquid natural gas (LNG) is used. </a:t>
            </a:r>
          </a:p>
          <a:p>
            <a:pPr lvl="1" algn="just"/>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Using the unused cold energy, </a:t>
            </a:r>
            <a:r>
              <a:rPr lang="en-US" altLang="ja-JP" sz="1800" kern="100" dirty="0">
                <a:latin typeface="游明朝" panose="02020400000000000000" pitchFamily="18" charset="-128"/>
                <a:ea typeface="游明朝" panose="02020400000000000000" pitchFamily="18" charset="-128"/>
                <a:cs typeface="Times New Roman" panose="02020603050405020304" pitchFamily="18" charset="0"/>
              </a:rPr>
              <a:t>instead of fossil fuels, </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is advantageous for effectively reducing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emissions. </a:t>
            </a:r>
          </a:p>
          <a:p>
            <a:pPr algn="just">
              <a:buFont typeface="Wingdings" panose="05000000000000000000" pitchFamily="2" charset="2"/>
              <a:buChar char="n"/>
            </a:pPr>
            <a:r>
              <a:rPr lang="en-US" altLang="ja-JP" sz="19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Our Research Questions</a:t>
            </a:r>
          </a:p>
          <a:p>
            <a:pPr algn="just"/>
            <a:r>
              <a:rPr lang="en-US" altLang="ja-JP" sz="19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How much is CO</a:t>
            </a:r>
            <a:r>
              <a:rPr lang="en-US" altLang="ja-JP" sz="19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9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emitted by Cryo-DAC?</a:t>
            </a:r>
            <a:endParaRPr lang="ja-JP" altLang="en-US" sz="19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endParaRPr>
          </a:p>
          <a:p>
            <a:pPr algn="just"/>
            <a:r>
              <a:rPr lang="en-US" altLang="ja-JP" sz="19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Whether is it able to capture more CO</a:t>
            </a:r>
            <a:r>
              <a:rPr lang="en-US" altLang="ja-JP" sz="19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9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than is emitted</a:t>
            </a:r>
            <a:r>
              <a:rPr lang="en-US" altLang="ja-JP" sz="1900"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a:t>
            </a:r>
            <a:r>
              <a:rPr lang="en-US" altLang="ja-JP" sz="19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a:t>
            </a:r>
          </a:p>
          <a:p>
            <a:pPr algn="just"/>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How much is the LC-CO</a:t>
            </a:r>
            <a:r>
              <a:rPr lang="en-US" altLang="ja-JP" sz="18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of the CO</a:t>
            </a:r>
            <a:r>
              <a:rPr lang="en-US" altLang="ja-JP" sz="18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circulation system of Cryo-DAC and methanation?</a:t>
            </a:r>
          </a:p>
          <a:p>
            <a:pPr algn="just"/>
            <a:endParaRPr lang="en-US" altLang="ja-JP" sz="1800" kern="100" dirty="0">
              <a:latin typeface="游明朝" panose="02020400000000000000" pitchFamily="18" charset="-128"/>
              <a:ea typeface="游明朝" panose="02020400000000000000" pitchFamily="18" charset="-128"/>
              <a:cs typeface="Times New Roman" panose="02020603050405020304" pitchFamily="18" charset="0"/>
            </a:endParaRPr>
          </a:p>
          <a:p>
            <a:pPr algn="just"/>
            <a:endParaRPr lang="en-US" altLang="ja-JP" sz="140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r>
              <a:rPr lang="en-US" altLang="ja-JP" sz="1400" kern="100" dirty="0">
                <a:effectLst/>
                <a:latin typeface="游明朝" panose="02020400000000000000" pitchFamily="18" charset="-128"/>
                <a:ea typeface="游明朝" panose="02020400000000000000" pitchFamily="18" charset="-128"/>
                <a:cs typeface="Times New Roman" panose="02020603050405020304" pitchFamily="18" charset="0"/>
              </a:rPr>
              <a:t>Cryo-DAC is being developed as part of the </a:t>
            </a:r>
            <a:r>
              <a:rPr lang="en-US" altLang="ja-JP" sz="1400" b="1" kern="100" dirty="0">
                <a:effectLst/>
                <a:latin typeface="游明朝" panose="02020400000000000000" pitchFamily="18" charset="-128"/>
                <a:ea typeface="游明朝" panose="02020400000000000000" pitchFamily="18" charset="-128"/>
                <a:cs typeface="Times New Roman" panose="02020603050405020304" pitchFamily="18" charset="0"/>
              </a:rPr>
              <a:t>NEDO Moonshot Research and Development Program</a:t>
            </a:r>
            <a:r>
              <a:rPr lang="en-US" altLang="ja-JP" sz="1400" kern="100" dirty="0">
                <a:effectLst/>
                <a:latin typeface="游明朝" panose="02020400000000000000" pitchFamily="18" charset="-128"/>
                <a:ea typeface="游明朝" panose="02020400000000000000" pitchFamily="18" charset="-128"/>
                <a:cs typeface="Times New Roman" panose="02020603050405020304" pitchFamily="18" charset="0"/>
              </a:rPr>
              <a:t>, Goal 4: Realizing sustainable resource circulation to recover the global environment by 2050, under the project "Research and development toward saving energy for direct air capture with available cold energy," run by Professor Norinaga of Nagoya University as project manager. In addition to Nagoya University and Toho Gas, Chukyo University, Tokyo University of Science, the University of Tokyo, and private companies such as JGC, and AGC also participate in this research.</a:t>
            </a:r>
            <a:endParaRPr lang="ja-JP" altLang="ja-JP" sz="1400" kern="100" dirty="0">
              <a:effectLst/>
              <a:latin typeface="游明朝" panose="02020400000000000000" pitchFamily="18" charset="-128"/>
              <a:ea typeface="游明朝" panose="02020400000000000000" pitchFamily="18" charset="-128"/>
              <a:cs typeface="Times New Roman" panose="02020603050405020304" pitchFamily="18" charset="0"/>
            </a:endParaRPr>
          </a:p>
          <a:p>
            <a:endParaRPr kumimoji="1" lang="ja-JP" altLang="en-US" dirty="0"/>
          </a:p>
        </p:txBody>
      </p:sp>
      <p:sp>
        <p:nvSpPr>
          <p:cNvPr id="4" name="スライド番号プレースホルダー 3">
            <a:extLst>
              <a:ext uri="{FF2B5EF4-FFF2-40B4-BE49-F238E27FC236}">
                <a16:creationId xmlns:a16="http://schemas.microsoft.com/office/drawing/2014/main" id="{14D61EFB-C13E-990E-41C9-59AF73EB483F}"/>
              </a:ext>
            </a:extLst>
          </p:cNvPr>
          <p:cNvSpPr>
            <a:spLocks noGrp="1"/>
          </p:cNvSpPr>
          <p:nvPr>
            <p:ph type="sldNum" sz="quarter" idx="12"/>
          </p:nvPr>
        </p:nvSpPr>
        <p:spPr/>
        <p:txBody>
          <a:bodyPr/>
          <a:lstStyle/>
          <a:p>
            <a:fld id="{337354BD-5380-4451-B293-4A25DA93DDCA}" type="slidenum">
              <a:rPr kumimoji="1" lang="ja-JP" altLang="en-US" smtClean="0"/>
              <a:t>3</a:t>
            </a:fld>
            <a:endParaRPr kumimoji="1" lang="ja-JP" altLang="en-US"/>
          </a:p>
        </p:txBody>
      </p:sp>
      <p:sp>
        <p:nvSpPr>
          <p:cNvPr id="5" name="正方形/長方形 4">
            <a:extLst>
              <a:ext uri="{FF2B5EF4-FFF2-40B4-BE49-F238E27FC236}">
                <a16:creationId xmlns:a16="http://schemas.microsoft.com/office/drawing/2014/main" id="{604E2199-76CC-C4CE-84F2-05292BFB86E2}"/>
              </a:ext>
            </a:extLst>
          </p:cNvPr>
          <p:cNvSpPr/>
          <p:nvPr/>
        </p:nvSpPr>
        <p:spPr>
          <a:xfrm>
            <a:off x="522514" y="3527954"/>
            <a:ext cx="10899019" cy="1650535"/>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星: 5 pt 5">
            <a:extLst>
              <a:ext uri="{FF2B5EF4-FFF2-40B4-BE49-F238E27FC236}">
                <a16:creationId xmlns:a16="http://schemas.microsoft.com/office/drawing/2014/main" id="{1BBCDE44-7890-7525-C0CC-72B14603F5C4}"/>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0387245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18B4AC8-3B1A-C5A5-607E-11E24743E043}"/>
              </a:ext>
            </a:extLst>
          </p:cNvPr>
          <p:cNvSpPr>
            <a:spLocks noGrp="1"/>
          </p:cNvSpPr>
          <p:nvPr>
            <p:ph type="title"/>
          </p:nvPr>
        </p:nvSpPr>
        <p:spPr>
          <a:xfrm>
            <a:off x="838200" y="365125"/>
            <a:ext cx="10515600" cy="781431"/>
          </a:xfrm>
        </p:spPr>
        <p:txBody>
          <a:bodyPr>
            <a:normAutofit/>
          </a:bodyPr>
          <a:lstStyle/>
          <a:p>
            <a:r>
              <a:rPr kumimoji="1" lang="en-US" altLang="ja-JP" sz="2400" b="1" dirty="0"/>
              <a:t>In this study, we apply </a:t>
            </a:r>
            <a:r>
              <a:rPr kumimoji="1" lang="en-US" altLang="ja-JP" sz="2400" b="1" dirty="0">
                <a:solidFill>
                  <a:srgbClr val="0070C0"/>
                </a:solidFill>
              </a:rPr>
              <a:t>hybrid method </a:t>
            </a:r>
            <a:r>
              <a:rPr kumimoji="1" lang="en-US" altLang="ja-JP" sz="2400" b="1" dirty="0"/>
              <a:t>of mainly input-output method and partly process-based method  </a:t>
            </a:r>
            <a:endParaRPr kumimoji="1" lang="ja-JP" altLang="en-US" sz="2400" b="1" dirty="0"/>
          </a:p>
        </p:txBody>
      </p:sp>
      <p:sp>
        <p:nvSpPr>
          <p:cNvPr id="4" name="スライド番号プレースホルダー 3">
            <a:extLst>
              <a:ext uri="{FF2B5EF4-FFF2-40B4-BE49-F238E27FC236}">
                <a16:creationId xmlns:a16="http://schemas.microsoft.com/office/drawing/2014/main" id="{4AD5F0E8-BC03-C8A6-0B9F-213062333F8B}"/>
              </a:ext>
            </a:extLst>
          </p:cNvPr>
          <p:cNvSpPr>
            <a:spLocks noGrp="1"/>
          </p:cNvSpPr>
          <p:nvPr>
            <p:ph type="sldNum" sz="quarter" idx="12"/>
          </p:nvPr>
        </p:nvSpPr>
        <p:spPr/>
        <p:txBody>
          <a:bodyPr/>
          <a:lstStyle/>
          <a:p>
            <a:fld id="{337354BD-5380-4451-B293-4A25DA93DDCA}" type="slidenum">
              <a:rPr kumimoji="1" lang="ja-JP" altLang="en-US" smtClean="0"/>
              <a:t>4</a:t>
            </a:fld>
            <a:endParaRPr kumimoji="1" lang="ja-JP" altLang="en-US"/>
          </a:p>
        </p:txBody>
      </p:sp>
      <p:sp>
        <p:nvSpPr>
          <p:cNvPr id="5" name="星: 5 pt 4">
            <a:extLst>
              <a:ext uri="{FF2B5EF4-FFF2-40B4-BE49-F238E27FC236}">
                <a16:creationId xmlns:a16="http://schemas.microsoft.com/office/drawing/2014/main" id="{F4A5042D-EEDD-37DB-3842-141D579FDDB6}"/>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aphicFrame>
        <p:nvGraphicFramePr>
          <p:cNvPr id="8" name="表 7">
            <a:extLst>
              <a:ext uri="{FF2B5EF4-FFF2-40B4-BE49-F238E27FC236}">
                <a16:creationId xmlns:a16="http://schemas.microsoft.com/office/drawing/2014/main" id="{53E479C1-2582-B60E-B29F-8F6EB88A39D5}"/>
              </a:ext>
            </a:extLst>
          </p:cNvPr>
          <p:cNvGraphicFramePr>
            <a:graphicFrameLocks noGrp="1"/>
          </p:cNvGraphicFramePr>
          <p:nvPr>
            <p:extLst>
              <p:ext uri="{D42A27DB-BD31-4B8C-83A1-F6EECF244321}">
                <p14:modId xmlns:p14="http://schemas.microsoft.com/office/powerpoint/2010/main" val="77639909"/>
              </p:ext>
            </p:extLst>
          </p:nvPr>
        </p:nvGraphicFramePr>
        <p:xfrm>
          <a:off x="391885" y="1146556"/>
          <a:ext cx="11318033" cy="5573268"/>
        </p:xfrm>
        <a:graphic>
          <a:graphicData uri="http://schemas.openxmlformats.org/drawingml/2006/table">
            <a:tbl>
              <a:tblPr firstRow="1" bandRow="1">
                <a:tableStyleId>{5940675A-B579-460E-94D1-54222C63F5DA}</a:tableStyleId>
              </a:tblPr>
              <a:tblGrid>
                <a:gridCol w="2975308">
                  <a:extLst>
                    <a:ext uri="{9D8B030D-6E8A-4147-A177-3AD203B41FA5}">
                      <a16:colId xmlns:a16="http://schemas.microsoft.com/office/drawing/2014/main" val="3746249619"/>
                    </a:ext>
                  </a:extLst>
                </a:gridCol>
                <a:gridCol w="4410715">
                  <a:extLst>
                    <a:ext uri="{9D8B030D-6E8A-4147-A177-3AD203B41FA5}">
                      <a16:colId xmlns:a16="http://schemas.microsoft.com/office/drawing/2014/main" val="3072473962"/>
                    </a:ext>
                  </a:extLst>
                </a:gridCol>
                <a:gridCol w="3932010">
                  <a:extLst>
                    <a:ext uri="{9D8B030D-6E8A-4147-A177-3AD203B41FA5}">
                      <a16:colId xmlns:a16="http://schemas.microsoft.com/office/drawing/2014/main" val="3895400884"/>
                    </a:ext>
                  </a:extLst>
                </a:gridCol>
              </a:tblGrid>
              <a:tr h="370840">
                <a:tc>
                  <a:txBody>
                    <a:bodyPr/>
                    <a:lstStyle/>
                    <a:p>
                      <a:pPr algn="ctr"/>
                      <a:r>
                        <a:rPr kumimoji="1" lang="en-US" altLang="ja-JP" dirty="0">
                          <a:latin typeface="游明朝" panose="02020400000000000000" pitchFamily="18" charset="-128"/>
                          <a:ea typeface="游明朝" panose="02020400000000000000" pitchFamily="18" charset="-128"/>
                        </a:rPr>
                        <a:t>Method</a:t>
                      </a:r>
                      <a:endParaRPr kumimoji="1" lang="ja-JP" altLang="en-US" dirty="0">
                        <a:latin typeface="游明朝" panose="02020400000000000000" pitchFamily="18" charset="-128"/>
                        <a:ea typeface="游明朝" panose="02020400000000000000" pitchFamily="18" charset="-128"/>
                      </a:endParaRPr>
                    </a:p>
                  </a:txBody>
                  <a:tcPr/>
                </a:tc>
                <a:tc>
                  <a:txBody>
                    <a:bodyPr/>
                    <a:lstStyle/>
                    <a:p>
                      <a:pPr algn="ctr"/>
                      <a:r>
                        <a:rPr kumimoji="1" lang="en-US" altLang="ja-JP" dirty="0">
                          <a:latin typeface="游明朝" panose="02020400000000000000" pitchFamily="18" charset="-128"/>
                          <a:ea typeface="游明朝" panose="02020400000000000000" pitchFamily="18" charset="-128"/>
                        </a:rPr>
                        <a:t>Domestic goods</a:t>
                      </a:r>
                      <a:endParaRPr kumimoji="1" lang="ja-JP" altLang="en-US" dirty="0">
                        <a:latin typeface="游明朝" panose="02020400000000000000" pitchFamily="18" charset="-128"/>
                        <a:ea typeface="游明朝" panose="02020400000000000000" pitchFamily="18" charset="-128"/>
                      </a:endParaRPr>
                    </a:p>
                  </a:txBody>
                  <a:tcPr/>
                </a:tc>
                <a:tc>
                  <a:txBody>
                    <a:bodyPr/>
                    <a:lstStyle/>
                    <a:p>
                      <a:pPr algn="ctr"/>
                      <a:r>
                        <a:rPr kumimoji="1" lang="en-US" altLang="ja-JP" dirty="0">
                          <a:latin typeface="游明朝" panose="02020400000000000000" pitchFamily="18" charset="-128"/>
                          <a:ea typeface="游明朝" panose="02020400000000000000" pitchFamily="18" charset="-128"/>
                        </a:rPr>
                        <a:t>Imported goods</a:t>
                      </a:r>
                      <a:endParaRPr kumimoji="1" lang="ja-JP" altLang="en-US" dirty="0">
                        <a:latin typeface="游明朝" panose="02020400000000000000" pitchFamily="18" charset="-128"/>
                        <a:ea typeface="游明朝" panose="02020400000000000000" pitchFamily="18" charset="-128"/>
                      </a:endParaRPr>
                    </a:p>
                  </a:txBody>
                  <a:tcPr/>
                </a:tc>
                <a:extLst>
                  <a:ext uri="{0D108BD9-81ED-4DB2-BD59-A6C34878D82A}">
                    <a16:rowId xmlns:a16="http://schemas.microsoft.com/office/drawing/2014/main" val="3149114221"/>
                  </a:ext>
                </a:extLst>
              </a:tr>
              <a:tr h="370840">
                <a:tc>
                  <a:txBody>
                    <a:bodyPr/>
                    <a:lstStyle/>
                    <a:p>
                      <a:r>
                        <a:rPr kumimoji="1" lang="en-US" altLang="ja-JP" dirty="0">
                          <a:latin typeface="游明朝" panose="02020400000000000000" pitchFamily="18" charset="-128"/>
                          <a:ea typeface="游明朝" panose="02020400000000000000" pitchFamily="18" charset="-128"/>
                        </a:rPr>
                        <a:t>Input-output method</a:t>
                      </a:r>
                      <a:endParaRPr kumimoji="1" lang="ja-JP" altLang="en-US" dirty="0">
                        <a:latin typeface="游明朝" panose="02020400000000000000" pitchFamily="18" charset="-128"/>
                        <a:ea typeface="游明朝" panose="02020400000000000000" pitchFamily="18" charset="-128"/>
                      </a:endParaRPr>
                    </a:p>
                  </a:txBody>
                  <a:tcPr/>
                </a:tc>
                <a:tc>
                  <a:txBody>
                    <a:bodyPr/>
                    <a:lstStyle/>
                    <a:p>
                      <a:r>
                        <a:rPr kumimoji="1" lang="ja-JP" altLang="en-US" dirty="0">
                          <a:latin typeface="游明朝" panose="02020400000000000000" pitchFamily="18" charset="-128"/>
                          <a:ea typeface="游明朝" panose="02020400000000000000" pitchFamily="18" charset="-128"/>
                        </a:rPr>
                        <a:t>・</a:t>
                      </a:r>
                      <a:r>
                        <a:rPr kumimoji="1" lang="en-US" altLang="ja-JP" dirty="0">
                          <a:latin typeface="游明朝" panose="02020400000000000000" pitchFamily="18" charset="-128"/>
                          <a:ea typeface="游明朝" panose="02020400000000000000" pitchFamily="18" charset="-128"/>
                        </a:rPr>
                        <a:t>Input-output table, Japan (2020 Table, 390 sectors)</a:t>
                      </a:r>
                    </a:p>
                    <a:p>
                      <a:r>
                        <a:rPr kumimoji="1" lang="en-US" altLang="ja-JP" dirty="0">
                          <a:latin typeface="游明朝" panose="02020400000000000000" pitchFamily="18" charset="-128"/>
                          <a:ea typeface="游明朝" panose="02020400000000000000" pitchFamily="18" charset="-128"/>
                        </a:rPr>
                        <a:t> </a:t>
                      </a:r>
                    </a:p>
                    <a:p>
                      <a:r>
                        <a:rPr kumimoji="1" lang="ja-JP" altLang="en-US" dirty="0">
                          <a:latin typeface="游明朝" panose="02020400000000000000" pitchFamily="18" charset="-128"/>
                          <a:ea typeface="游明朝" panose="02020400000000000000" pitchFamily="18" charset="-128"/>
                        </a:rPr>
                        <a:t>・</a:t>
                      </a:r>
                      <a:r>
                        <a:rPr kumimoji="1" lang="en-US" altLang="ja-JP" dirty="0">
                          <a:latin typeface="游明朝" panose="02020400000000000000" pitchFamily="18" charset="-128"/>
                          <a:ea typeface="游明朝" panose="02020400000000000000" pitchFamily="18" charset="-128"/>
                        </a:rPr>
                        <a:t>3EID (Embodied Energy and Emission Intensity Data for Japan Using Input</a:t>
                      </a:r>
                      <a:r>
                        <a:rPr kumimoji="1" lang="ja-JP" altLang="en-US" dirty="0">
                          <a:latin typeface="游明朝" panose="02020400000000000000" pitchFamily="18" charset="-128"/>
                          <a:ea typeface="游明朝" panose="02020400000000000000" pitchFamily="18" charset="-128"/>
                        </a:rPr>
                        <a:t>－</a:t>
                      </a:r>
                      <a:r>
                        <a:rPr kumimoji="1" lang="en-US" altLang="ja-JP" dirty="0">
                          <a:latin typeface="游明朝" panose="02020400000000000000" pitchFamily="18" charset="-128"/>
                          <a:ea typeface="游明朝" panose="02020400000000000000" pitchFamily="18" charset="-128"/>
                        </a:rPr>
                        <a:t>Output Tables) database 2020 edition, by the National Institute for Environmental Studies (NIES). </a:t>
                      </a:r>
                      <a:endParaRPr kumimoji="1" lang="ja-JP" altLang="en-US" dirty="0">
                        <a:latin typeface="游明朝" panose="02020400000000000000" pitchFamily="18" charset="-128"/>
                        <a:ea typeface="游明朝" panose="02020400000000000000" pitchFamily="18" charset="-128"/>
                      </a:endParaRPr>
                    </a:p>
                  </a:txBody>
                  <a:tcPr/>
                </a:tc>
                <a:tc>
                  <a:txBody>
                    <a:bodyPr/>
                    <a:lstStyle/>
                    <a:p>
                      <a:r>
                        <a:rPr kumimoji="1" lang="en-US" altLang="ja-JP" dirty="0">
                          <a:latin typeface="游明朝" panose="02020400000000000000" pitchFamily="18" charset="-128"/>
                          <a:ea typeface="游明朝" panose="02020400000000000000" pitchFamily="18" charset="-128"/>
                        </a:rPr>
                        <a:t>2020 table of</a:t>
                      </a:r>
                    </a:p>
                    <a:p>
                      <a:endParaRPr kumimoji="1" lang="en-US" altLang="ja-JP" dirty="0">
                        <a:latin typeface="游明朝" panose="02020400000000000000" pitchFamily="18" charset="-128"/>
                        <a:ea typeface="游明朝" panose="02020400000000000000" pitchFamily="18" charset="-128"/>
                      </a:endParaRPr>
                    </a:p>
                    <a:p>
                      <a:r>
                        <a:rPr kumimoji="1" lang="ja-JP" altLang="en-US" dirty="0">
                          <a:latin typeface="游明朝" panose="02020400000000000000" pitchFamily="18" charset="-128"/>
                          <a:ea typeface="游明朝" panose="02020400000000000000" pitchFamily="18" charset="-128"/>
                        </a:rPr>
                        <a:t>・</a:t>
                      </a:r>
                      <a:r>
                        <a:rPr kumimoji="1" lang="en-US" altLang="ja-JP" dirty="0">
                          <a:latin typeface="游明朝" panose="02020400000000000000" pitchFamily="18" charset="-128"/>
                          <a:ea typeface="游明朝" panose="02020400000000000000" pitchFamily="18" charset="-128"/>
                        </a:rPr>
                        <a:t>OECD Inter-Country Input-Output (ICIO) tables, 2025 edition</a:t>
                      </a:r>
                      <a:endParaRPr kumimoji="1" lang="ja-JP" altLang="en-US" dirty="0">
                        <a:latin typeface="游明朝" panose="02020400000000000000" pitchFamily="18" charset="-128"/>
                        <a:ea typeface="游明朝" panose="02020400000000000000" pitchFamily="18" charset="-128"/>
                      </a:endParaRPr>
                    </a:p>
                    <a:p>
                      <a:endParaRPr kumimoji="1" lang="ja-JP" altLang="en-US" dirty="0">
                        <a:latin typeface="游明朝" panose="02020400000000000000" pitchFamily="18" charset="-128"/>
                        <a:ea typeface="游明朝" panose="02020400000000000000" pitchFamily="18" charset="-128"/>
                      </a:endParaRPr>
                    </a:p>
                    <a:p>
                      <a:r>
                        <a:rPr kumimoji="1" lang="ja-JP" altLang="en-US" dirty="0">
                          <a:latin typeface="游明朝" panose="02020400000000000000" pitchFamily="18" charset="-128"/>
                          <a:ea typeface="游明朝" panose="02020400000000000000" pitchFamily="18" charset="-128"/>
                        </a:rPr>
                        <a:t>・</a:t>
                      </a:r>
                      <a:r>
                        <a:rPr kumimoji="1" lang="en-US" altLang="ja-JP" dirty="0">
                          <a:latin typeface="游明朝" panose="02020400000000000000" pitchFamily="18" charset="-128"/>
                          <a:ea typeface="游明朝" panose="02020400000000000000" pitchFamily="18" charset="-128"/>
                        </a:rPr>
                        <a:t>Greenhouse gas footprint indicators, 2023 edition</a:t>
                      </a:r>
                      <a:endParaRPr kumimoji="1" lang="ja-JP" altLang="en-US" dirty="0">
                        <a:latin typeface="游明朝" panose="02020400000000000000" pitchFamily="18" charset="-128"/>
                        <a:ea typeface="游明朝" panose="02020400000000000000" pitchFamily="18" charset="-128"/>
                      </a:endParaRPr>
                    </a:p>
                  </a:txBody>
                  <a:tcPr/>
                </a:tc>
                <a:extLst>
                  <a:ext uri="{0D108BD9-81ED-4DB2-BD59-A6C34878D82A}">
                    <a16:rowId xmlns:a16="http://schemas.microsoft.com/office/drawing/2014/main" val="372453288"/>
                  </a:ext>
                </a:extLst>
              </a:tr>
              <a:tr h="731520">
                <a:tc>
                  <a:txBody>
                    <a:bodyPr/>
                    <a:lstStyle/>
                    <a:p>
                      <a:r>
                        <a:rPr kumimoji="1" lang="en-US" altLang="ja-JP" dirty="0">
                          <a:latin typeface="游明朝" panose="02020400000000000000" pitchFamily="18" charset="-128"/>
                          <a:ea typeface="游明朝" panose="02020400000000000000" pitchFamily="18" charset="-128"/>
                        </a:rPr>
                        <a:t>Process-based method</a:t>
                      </a:r>
                      <a:endParaRPr kumimoji="1" lang="ja-JP" altLang="en-US" dirty="0">
                        <a:latin typeface="游明朝" panose="02020400000000000000" pitchFamily="18" charset="-128"/>
                        <a:ea typeface="游明朝" panose="02020400000000000000" pitchFamily="18" charset="-128"/>
                      </a:endParaRPr>
                    </a:p>
                  </a:txBody>
                  <a:tcPr/>
                </a:tc>
                <a:tc>
                  <a:txBody>
                    <a:bodyPr/>
                    <a:lstStyle/>
                    <a:p>
                      <a:pPr algn="ctr"/>
                      <a:r>
                        <a:rPr kumimoji="1" lang="en-US" altLang="ja-JP" dirty="0">
                          <a:latin typeface="游明朝" panose="02020400000000000000" pitchFamily="18" charset="-128"/>
                          <a:ea typeface="游明朝" panose="02020400000000000000" pitchFamily="18" charset="-128"/>
                        </a:rPr>
                        <a:t>-</a:t>
                      </a:r>
                      <a:endParaRPr kumimoji="1" lang="ja-JP" altLang="en-US" dirty="0">
                        <a:latin typeface="游明朝" panose="02020400000000000000" pitchFamily="18" charset="-128"/>
                        <a:ea typeface="游明朝" panose="02020400000000000000" pitchFamily="18" charset="-128"/>
                      </a:endParaRPr>
                    </a:p>
                  </a:txBody>
                  <a:tcPr/>
                </a:tc>
                <a:tc>
                  <a:txBody>
                    <a:bodyPr/>
                    <a:lstStyle/>
                    <a:p>
                      <a:r>
                        <a:rPr kumimoji="1" lang="en-US" altLang="ja-JP" dirty="0">
                          <a:latin typeface="游明朝" panose="02020400000000000000" pitchFamily="18" charset="-128"/>
                          <a:ea typeface="游明朝" panose="02020400000000000000" pitchFamily="18" charset="-128"/>
                        </a:rPr>
                        <a:t>Only for Coal, oil, natural gas, and hydrogen,</a:t>
                      </a:r>
                      <a:endParaRPr kumimoji="1" lang="ja-JP" altLang="en-US" dirty="0">
                        <a:latin typeface="游明朝" panose="02020400000000000000" pitchFamily="18" charset="-128"/>
                        <a:ea typeface="游明朝" panose="02020400000000000000" pitchFamily="18" charset="-128"/>
                      </a:endParaRPr>
                    </a:p>
                    <a:p>
                      <a:endParaRPr kumimoji="1" lang="ja-JP" altLang="en-US" dirty="0">
                        <a:latin typeface="游明朝" panose="02020400000000000000" pitchFamily="18" charset="-128"/>
                        <a:ea typeface="游明朝" panose="02020400000000000000" pitchFamily="18" charset="-128"/>
                      </a:endParaRPr>
                    </a:p>
                    <a:p>
                      <a:r>
                        <a:rPr kumimoji="1" lang="ja-JP" altLang="en-US" dirty="0">
                          <a:latin typeface="游明朝" panose="02020400000000000000" pitchFamily="18" charset="-128"/>
                          <a:ea typeface="游明朝" panose="02020400000000000000" pitchFamily="18" charset="-128"/>
                        </a:rPr>
                        <a:t>・</a:t>
                      </a:r>
                      <a:r>
                        <a:rPr kumimoji="1" lang="en-US" altLang="ja-JP" dirty="0">
                          <a:latin typeface="游明朝" panose="02020400000000000000" pitchFamily="18" charset="-128"/>
                          <a:ea typeface="游明朝" panose="02020400000000000000" pitchFamily="18" charset="-128"/>
                        </a:rPr>
                        <a:t>AIST-IDEA database, Japan</a:t>
                      </a:r>
                    </a:p>
                    <a:p>
                      <a:endParaRPr kumimoji="1" lang="ja-JP" altLang="en-US" dirty="0">
                        <a:latin typeface="游明朝" panose="02020400000000000000" pitchFamily="18" charset="-128"/>
                        <a:ea typeface="游明朝" panose="02020400000000000000" pitchFamily="18" charset="-128"/>
                      </a:endParaRPr>
                    </a:p>
                  </a:txBody>
                  <a:tcPr/>
                </a:tc>
                <a:extLst>
                  <a:ext uri="{0D108BD9-81ED-4DB2-BD59-A6C34878D82A}">
                    <a16:rowId xmlns:a16="http://schemas.microsoft.com/office/drawing/2014/main" val="3644042591"/>
                  </a:ext>
                </a:extLst>
              </a:tr>
              <a:tr h="731520">
                <a:tc gridSpan="3">
                  <a:txBody>
                    <a:bodyPr/>
                    <a:lstStyle/>
                    <a:p>
                      <a:pPr marL="228600" marR="0" lvl="0" indent="2667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1" lang="en-US" altLang="ja-JP" sz="1800" b="1" i="0" u="none" strike="noStrike" kern="100" cap="none" spc="0" normalizeH="0" baseline="0" noProof="0" dirty="0">
                          <a:ln>
                            <a:noFill/>
                          </a:ln>
                          <a:solidFill>
                            <a:srgbClr val="0070C0"/>
                          </a:solidFill>
                          <a:effectLst/>
                          <a:uLnTx/>
                          <a:uFillTx/>
                          <a:latin typeface="游明朝" panose="02020400000000000000" pitchFamily="18" charset="-128"/>
                          <a:ea typeface="游明朝" panose="02020400000000000000" pitchFamily="18" charset="-128"/>
                          <a:cs typeface="Times New Roman" panose="02020603050405020304" pitchFamily="18" charset="0"/>
                        </a:rPr>
                        <a:t>The monetary-base emission coefficients need to consider price changes </a:t>
                      </a:r>
                      <a:r>
                        <a:rPr kumimoji="1" lang="en-US" altLang="ja-JP" sz="1800" b="0" i="0" u="none" strike="noStrike" kern="100" cap="none" spc="0" normalizeH="0" baseline="0" noProof="0" dirty="0">
                          <a:ln>
                            <a:noFill/>
                          </a:ln>
                          <a:solidFill>
                            <a:prstClr val="black"/>
                          </a:solidFill>
                          <a:effectLst/>
                          <a:uLnTx/>
                          <a:uFillTx/>
                          <a:latin typeface="游明朝" panose="02020400000000000000" pitchFamily="18" charset="-128"/>
                          <a:ea typeface="游明朝" panose="02020400000000000000" pitchFamily="18" charset="-128"/>
                          <a:cs typeface="Times New Roman" panose="02020603050405020304" pitchFamily="18" charset="0"/>
                        </a:rPr>
                        <a:t>between the base year and the concerned year. </a:t>
                      </a:r>
                    </a:p>
                    <a:p>
                      <a:pPr marL="228600" marR="0" lvl="0" indent="2667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1" lang="en-US" altLang="ja-JP" sz="1800" b="0" i="0" u="none" strike="noStrike" kern="100" cap="none" spc="0" normalizeH="0" baseline="0" noProof="0" dirty="0">
                          <a:ln>
                            <a:noFill/>
                          </a:ln>
                          <a:solidFill>
                            <a:prstClr val="black"/>
                          </a:solidFill>
                          <a:effectLst/>
                          <a:uLnTx/>
                          <a:uFillTx/>
                          <a:latin typeface="游明朝" panose="02020400000000000000" pitchFamily="18" charset="-128"/>
                          <a:ea typeface="游明朝" panose="02020400000000000000" pitchFamily="18" charset="-128"/>
                          <a:cs typeface="Times New Roman" panose="02020603050405020304" pitchFamily="18" charset="0"/>
                        </a:rPr>
                        <a:t>We consider</a:t>
                      </a:r>
                      <a:r>
                        <a:rPr kumimoji="1" lang="en-US" altLang="ja-JP" sz="1800" b="1" i="0" u="none" strike="noStrike" kern="100" cap="none" spc="0" normalizeH="0" baseline="0" noProof="0" dirty="0">
                          <a:ln>
                            <a:noFill/>
                          </a:ln>
                          <a:solidFill>
                            <a:prstClr val="black"/>
                          </a:solidFill>
                          <a:effectLst/>
                          <a:uLnTx/>
                          <a:uFillTx/>
                          <a:latin typeface="游明朝" panose="02020400000000000000" pitchFamily="18" charset="-128"/>
                          <a:ea typeface="游明朝" panose="02020400000000000000" pitchFamily="18" charset="-128"/>
                          <a:cs typeface="Times New Roman" panose="02020603050405020304" pitchFamily="18" charset="0"/>
                        </a:rPr>
                        <a:t> </a:t>
                      </a:r>
                      <a:r>
                        <a:rPr kumimoji="1" lang="en-US" altLang="ja-JP" sz="1800" b="1" i="0" u="none" strike="noStrike" kern="100" cap="none" spc="0" normalizeH="0" baseline="0" noProof="0" dirty="0">
                          <a:ln>
                            <a:noFill/>
                          </a:ln>
                          <a:solidFill>
                            <a:srgbClr val="0070C0"/>
                          </a:solidFill>
                          <a:effectLst/>
                          <a:uLnTx/>
                          <a:uFillTx/>
                          <a:latin typeface="游明朝" panose="02020400000000000000" pitchFamily="18" charset="-128"/>
                          <a:ea typeface="游明朝" panose="02020400000000000000" pitchFamily="18" charset="-128"/>
                          <a:cs typeface="Times New Roman" panose="02020603050405020304" pitchFamily="18" charset="0"/>
                        </a:rPr>
                        <a:t>changes in the input coefficients and direct CO</a:t>
                      </a:r>
                      <a:r>
                        <a:rPr kumimoji="1" lang="en-US" altLang="ja-JP" sz="1800" b="1" i="0" u="none" strike="noStrike" kern="100" cap="none" spc="0" normalizeH="0" baseline="-25000" noProof="0" dirty="0">
                          <a:ln>
                            <a:noFill/>
                          </a:ln>
                          <a:solidFill>
                            <a:srgbClr val="0070C0"/>
                          </a:solidFill>
                          <a:effectLst/>
                          <a:uLnTx/>
                          <a:uFillTx/>
                          <a:latin typeface="游明朝" panose="02020400000000000000" pitchFamily="18" charset="-128"/>
                          <a:ea typeface="游明朝" panose="02020400000000000000" pitchFamily="18" charset="-128"/>
                          <a:cs typeface="Times New Roman" panose="02020603050405020304" pitchFamily="18" charset="0"/>
                        </a:rPr>
                        <a:t>2</a:t>
                      </a:r>
                      <a:r>
                        <a:rPr kumimoji="1" lang="en-US" altLang="ja-JP" sz="1800" b="1" i="0" u="none" strike="noStrike" kern="100" cap="none" spc="0" normalizeH="0" baseline="0" noProof="0" dirty="0">
                          <a:ln>
                            <a:noFill/>
                          </a:ln>
                          <a:solidFill>
                            <a:srgbClr val="0070C0"/>
                          </a:solidFill>
                          <a:effectLst/>
                          <a:uLnTx/>
                          <a:uFillTx/>
                          <a:latin typeface="游明朝" panose="02020400000000000000" pitchFamily="18" charset="-128"/>
                          <a:ea typeface="游明朝" panose="02020400000000000000" pitchFamily="18" charset="-128"/>
                          <a:cs typeface="Times New Roman" panose="02020603050405020304" pitchFamily="18" charset="0"/>
                        </a:rPr>
                        <a:t> emission coefficients of the electricity and steel sectors</a:t>
                      </a:r>
                      <a:r>
                        <a:rPr kumimoji="1" lang="en-US" altLang="ja-JP" sz="1800" b="0" i="0" u="none" strike="noStrike" kern="100" cap="none" spc="0" normalizeH="0" baseline="0" noProof="0" dirty="0">
                          <a:ln>
                            <a:noFill/>
                          </a:ln>
                          <a:solidFill>
                            <a:prstClr val="black"/>
                          </a:solidFill>
                          <a:effectLst/>
                          <a:uLnTx/>
                          <a:uFillTx/>
                          <a:latin typeface="游明朝" panose="02020400000000000000" pitchFamily="18" charset="-128"/>
                          <a:ea typeface="游明朝" panose="02020400000000000000" pitchFamily="18" charset="-128"/>
                          <a:cs typeface="Times New Roman" panose="02020603050405020304" pitchFamily="18" charset="0"/>
                        </a:rPr>
                        <a:t>, which have high CO</a:t>
                      </a:r>
                      <a:r>
                        <a:rPr kumimoji="1" lang="en-US" altLang="ja-JP" sz="1800" b="0" i="0" u="none" strike="noStrike" kern="100" cap="none" spc="0" normalizeH="0" baseline="-25000" noProof="0" dirty="0">
                          <a:ln>
                            <a:noFill/>
                          </a:ln>
                          <a:solidFill>
                            <a:prstClr val="black"/>
                          </a:solidFill>
                          <a:effectLst/>
                          <a:uLnTx/>
                          <a:uFillTx/>
                          <a:latin typeface="游明朝" panose="02020400000000000000" pitchFamily="18" charset="-128"/>
                          <a:ea typeface="游明朝" panose="02020400000000000000" pitchFamily="18" charset="-128"/>
                          <a:cs typeface="Times New Roman" panose="02020603050405020304" pitchFamily="18" charset="0"/>
                        </a:rPr>
                        <a:t>2</a:t>
                      </a:r>
                      <a:r>
                        <a:rPr kumimoji="1" lang="en-US" altLang="ja-JP" sz="1800" b="0" i="0" u="none" strike="noStrike" kern="100" cap="none" spc="0" normalizeH="0" baseline="0" noProof="0" dirty="0">
                          <a:ln>
                            <a:noFill/>
                          </a:ln>
                          <a:solidFill>
                            <a:prstClr val="black"/>
                          </a:solidFill>
                          <a:effectLst/>
                          <a:uLnTx/>
                          <a:uFillTx/>
                          <a:latin typeface="游明朝" panose="02020400000000000000" pitchFamily="18" charset="-128"/>
                          <a:ea typeface="游明朝" panose="02020400000000000000" pitchFamily="18" charset="-128"/>
                          <a:cs typeface="Times New Roman" panose="02020603050405020304" pitchFamily="18" charset="0"/>
                        </a:rPr>
                        <a:t> emissions, </a:t>
                      </a:r>
                      <a:r>
                        <a:rPr kumimoji="1" lang="en-US" altLang="ja-JP" sz="1800" b="1" i="0" u="none" strike="noStrike" kern="100" cap="none" spc="0" normalizeH="0" baseline="0" noProof="0" dirty="0">
                          <a:ln>
                            <a:noFill/>
                          </a:ln>
                          <a:solidFill>
                            <a:srgbClr val="0070C0"/>
                          </a:solidFill>
                          <a:effectLst/>
                          <a:uLnTx/>
                          <a:uFillTx/>
                          <a:latin typeface="游明朝" panose="02020400000000000000" pitchFamily="18" charset="-128"/>
                          <a:ea typeface="游明朝" panose="02020400000000000000" pitchFamily="18" charset="-128"/>
                          <a:cs typeface="Times New Roman" panose="02020603050405020304" pitchFamily="18" charset="0"/>
                        </a:rPr>
                        <a:t>under a CO</a:t>
                      </a:r>
                      <a:r>
                        <a:rPr kumimoji="1" lang="en-US" altLang="ja-JP" sz="1800" b="1" i="0" u="none" strike="noStrike" kern="100" cap="none" spc="0" normalizeH="0" baseline="-25000" noProof="0" dirty="0">
                          <a:ln>
                            <a:noFill/>
                          </a:ln>
                          <a:solidFill>
                            <a:srgbClr val="0070C0"/>
                          </a:solidFill>
                          <a:effectLst/>
                          <a:uLnTx/>
                          <a:uFillTx/>
                          <a:latin typeface="游明朝" panose="02020400000000000000" pitchFamily="18" charset="-128"/>
                          <a:ea typeface="游明朝" panose="02020400000000000000" pitchFamily="18" charset="-128"/>
                          <a:cs typeface="Times New Roman" panose="02020603050405020304" pitchFamily="18" charset="0"/>
                        </a:rPr>
                        <a:t>2</a:t>
                      </a:r>
                      <a:r>
                        <a:rPr kumimoji="1" lang="en-US" altLang="ja-JP" sz="1800" b="1" i="0" u="none" strike="noStrike" kern="100" cap="none" spc="0" normalizeH="0" baseline="0" noProof="0" dirty="0">
                          <a:ln>
                            <a:noFill/>
                          </a:ln>
                          <a:solidFill>
                            <a:srgbClr val="0070C0"/>
                          </a:solidFill>
                          <a:effectLst/>
                          <a:uLnTx/>
                          <a:uFillTx/>
                          <a:latin typeface="游明朝" panose="02020400000000000000" pitchFamily="18" charset="-128"/>
                          <a:ea typeface="游明朝" panose="02020400000000000000" pitchFamily="18" charset="-128"/>
                          <a:cs typeface="Times New Roman" panose="02020603050405020304" pitchFamily="18" charset="0"/>
                        </a:rPr>
                        <a:t> reduction scenario</a:t>
                      </a:r>
                      <a:r>
                        <a:rPr kumimoji="1" lang="en-US" altLang="ja-JP" sz="1800" b="0" i="0" u="none" strike="noStrike" kern="100" cap="none" spc="0" normalizeH="0" baseline="0" noProof="0" dirty="0">
                          <a:ln>
                            <a:noFill/>
                          </a:ln>
                          <a:solidFill>
                            <a:prstClr val="black"/>
                          </a:solidFill>
                          <a:effectLst/>
                          <a:uLnTx/>
                          <a:uFillTx/>
                          <a:latin typeface="游明朝" panose="02020400000000000000" pitchFamily="18" charset="-128"/>
                          <a:ea typeface="游明朝" panose="02020400000000000000" pitchFamily="18" charset="-128"/>
                          <a:cs typeface="Times New Roman" panose="02020603050405020304" pitchFamily="18" charset="0"/>
                        </a:rPr>
                        <a:t>, as well as future effects on the CO</a:t>
                      </a:r>
                      <a:r>
                        <a:rPr kumimoji="1" lang="en-US" altLang="ja-JP" sz="1800" b="0" i="0" u="none" strike="noStrike" kern="100" cap="none" spc="0" normalizeH="0" baseline="-25000" noProof="0" dirty="0">
                          <a:ln>
                            <a:noFill/>
                          </a:ln>
                          <a:solidFill>
                            <a:prstClr val="black"/>
                          </a:solidFill>
                          <a:effectLst/>
                          <a:uLnTx/>
                          <a:uFillTx/>
                          <a:latin typeface="游明朝" panose="02020400000000000000" pitchFamily="18" charset="-128"/>
                          <a:ea typeface="游明朝" panose="02020400000000000000" pitchFamily="18" charset="-128"/>
                          <a:cs typeface="Times New Roman" panose="02020603050405020304" pitchFamily="18" charset="0"/>
                        </a:rPr>
                        <a:t>2</a:t>
                      </a:r>
                      <a:r>
                        <a:rPr kumimoji="1" lang="en-US" altLang="ja-JP" sz="1800" b="0" i="0" u="none" strike="noStrike" kern="100" cap="none" spc="0" normalizeH="0" baseline="0" noProof="0" dirty="0">
                          <a:ln>
                            <a:noFill/>
                          </a:ln>
                          <a:solidFill>
                            <a:prstClr val="black"/>
                          </a:solidFill>
                          <a:effectLst/>
                          <a:uLnTx/>
                          <a:uFillTx/>
                          <a:latin typeface="游明朝" panose="02020400000000000000" pitchFamily="18" charset="-128"/>
                          <a:ea typeface="游明朝" panose="02020400000000000000" pitchFamily="18" charset="-128"/>
                          <a:cs typeface="Times New Roman" panose="02020603050405020304" pitchFamily="18" charset="0"/>
                        </a:rPr>
                        <a:t> emissions of our circulation system.</a:t>
                      </a:r>
                      <a:endParaRPr kumimoji="1" lang="ja-JP" altLang="en-US" dirty="0">
                        <a:latin typeface="游明朝" panose="02020400000000000000" pitchFamily="18" charset="-128"/>
                        <a:ea typeface="游明朝" panose="02020400000000000000" pitchFamily="18" charset="-128"/>
                      </a:endParaRPr>
                    </a:p>
                  </a:txBody>
                  <a:tcPr/>
                </a:tc>
                <a:tc hMerge="1">
                  <a:txBody>
                    <a:bodyPr/>
                    <a:lstStyle/>
                    <a:p>
                      <a:pPr algn="ctr"/>
                      <a:endParaRPr kumimoji="1" lang="ja-JP" altLang="en-US" dirty="0"/>
                    </a:p>
                  </a:txBody>
                  <a:tcPr/>
                </a:tc>
                <a:tc hMerge="1">
                  <a:txBody>
                    <a:bodyPr/>
                    <a:lstStyle/>
                    <a:p>
                      <a:endParaRPr kumimoji="1" lang="ja-JP" altLang="en-US" dirty="0"/>
                    </a:p>
                  </a:txBody>
                  <a:tcPr/>
                </a:tc>
                <a:extLst>
                  <a:ext uri="{0D108BD9-81ED-4DB2-BD59-A6C34878D82A}">
                    <a16:rowId xmlns:a16="http://schemas.microsoft.com/office/drawing/2014/main" val="294907533"/>
                  </a:ext>
                </a:extLst>
              </a:tr>
            </a:tbl>
          </a:graphicData>
        </a:graphic>
      </p:graphicFrame>
    </p:spTree>
    <p:extLst>
      <p:ext uri="{BB962C8B-B14F-4D97-AF65-F5344CB8AC3E}">
        <p14:creationId xmlns:p14="http://schemas.microsoft.com/office/powerpoint/2010/main" val="22119398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1CF39875-54A2-E196-1A73-8E8149A06213}"/>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5BD339DC-D7A9-C638-648C-0FEB56CC2721}"/>
              </a:ext>
            </a:extLst>
          </p:cNvPr>
          <p:cNvSpPr>
            <a:spLocks noGrp="1"/>
          </p:cNvSpPr>
          <p:nvPr>
            <p:ph type="title"/>
          </p:nvPr>
        </p:nvSpPr>
        <p:spPr/>
        <p:txBody>
          <a:bodyPr/>
          <a:lstStyle/>
          <a:p>
            <a:r>
              <a:rPr kumimoji="1" lang="en-US" altLang="ja-JP" dirty="0"/>
              <a:t>Contents</a:t>
            </a:r>
            <a:endParaRPr kumimoji="1" lang="ja-JP" altLang="en-US" dirty="0"/>
          </a:p>
        </p:txBody>
      </p:sp>
      <p:sp>
        <p:nvSpPr>
          <p:cNvPr id="3" name="コンテンツ プレースホルダー 2">
            <a:extLst>
              <a:ext uri="{FF2B5EF4-FFF2-40B4-BE49-F238E27FC236}">
                <a16:creationId xmlns:a16="http://schemas.microsoft.com/office/drawing/2014/main" id="{B272F1C9-2332-291C-388A-BFF6C0DE39EB}"/>
              </a:ext>
            </a:extLst>
          </p:cNvPr>
          <p:cNvSpPr>
            <a:spLocks noGrp="1"/>
          </p:cNvSpPr>
          <p:nvPr>
            <p:ph idx="1"/>
          </p:nvPr>
        </p:nvSpPr>
        <p:spPr/>
        <p:txBody>
          <a:bodyPr>
            <a:normAutofit fontScale="92500" lnSpcReduction="10000"/>
          </a:bodyPr>
          <a:lstStyle/>
          <a:p>
            <a:pPr marL="514350" indent="-514350">
              <a:buFont typeface="+mj-lt"/>
              <a:buAutoNum type="arabicPeriod"/>
            </a:pPr>
            <a:r>
              <a:rPr kumimoji="1" lang="en-US" altLang="ja-JP" dirty="0">
                <a:solidFill>
                  <a:schemeClr val="accent6">
                    <a:lumMod val="60000"/>
                    <a:lumOff val="40000"/>
                  </a:schemeClr>
                </a:solidFill>
              </a:rPr>
              <a:t>Introduction</a:t>
            </a:r>
          </a:p>
          <a:p>
            <a:pPr marL="514350" indent="-514350">
              <a:buFont typeface="+mj-lt"/>
              <a:buAutoNum type="arabicPeriod"/>
            </a:pPr>
            <a:r>
              <a:rPr kumimoji="1" lang="en-US" altLang="ja-JP" dirty="0"/>
              <a:t>Background			</a:t>
            </a:r>
          </a:p>
          <a:p>
            <a:pPr marL="514350" indent="-514350">
              <a:buFont typeface="+mj-lt"/>
              <a:buAutoNum type="arabicPeriod"/>
            </a:pPr>
            <a:r>
              <a:rPr lang="en-US" altLang="ja-JP" dirty="0">
                <a:solidFill>
                  <a:schemeClr val="accent6">
                    <a:lumMod val="60000"/>
                    <a:lumOff val="40000"/>
                  </a:schemeClr>
                </a:solidFill>
              </a:rPr>
              <a:t>Input-output model		</a:t>
            </a:r>
          </a:p>
          <a:p>
            <a:pPr marL="514350" indent="-514350">
              <a:buFont typeface="+mj-lt"/>
              <a:buAutoNum type="arabicPeriod"/>
            </a:pPr>
            <a:r>
              <a:rPr kumimoji="1" lang="en-US" altLang="ja-JP" dirty="0">
                <a:solidFill>
                  <a:schemeClr val="accent6">
                    <a:lumMod val="60000"/>
                    <a:lumOff val="40000"/>
                  </a:schemeClr>
                </a:solidFill>
              </a:rPr>
              <a:t>Assumption of the CO2 circulation system and database		</a:t>
            </a:r>
          </a:p>
          <a:p>
            <a:pPr marL="514350" indent="-514350">
              <a:buFont typeface="+mj-lt"/>
              <a:buAutoNum type="arabicPeriod"/>
            </a:pPr>
            <a:r>
              <a:rPr kumimoji="1" lang="en-US" altLang="ja-JP" dirty="0">
                <a:solidFill>
                  <a:schemeClr val="accent6">
                    <a:lumMod val="60000"/>
                    <a:lumOff val="40000"/>
                  </a:schemeClr>
                </a:solidFill>
              </a:rPr>
              <a:t>Results				</a:t>
            </a:r>
          </a:p>
          <a:p>
            <a:pPr marL="514350" indent="-514350">
              <a:buFont typeface="+mj-lt"/>
              <a:buAutoNum type="arabicPeriod"/>
            </a:pPr>
            <a:r>
              <a:rPr kumimoji="1" lang="en-US" altLang="ja-JP" dirty="0">
                <a:solidFill>
                  <a:schemeClr val="accent6">
                    <a:lumMod val="60000"/>
                    <a:lumOff val="40000"/>
                  </a:schemeClr>
                </a:solidFill>
              </a:rPr>
              <a:t>Conclusions</a:t>
            </a:r>
          </a:p>
          <a:p>
            <a:pPr marL="0" indent="0">
              <a:buNone/>
            </a:pPr>
            <a:endParaRPr kumimoji="1" lang="en-US" altLang="ja-JP" dirty="0"/>
          </a:p>
          <a:p>
            <a:pPr marL="0" indent="0">
              <a:buNone/>
            </a:pPr>
            <a:r>
              <a:rPr kumimoji="1" lang="en-US" altLang="ja-JP" dirty="0">
                <a:solidFill>
                  <a:schemeClr val="accent6">
                    <a:lumMod val="60000"/>
                    <a:lumOff val="40000"/>
                  </a:schemeClr>
                </a:solidFill>
              </a:rPr>
              <a:t>Appendix A: Future changes in the input and CO2 emission coefficients in the electricity, and iron-steel sectors </a:t>
            </a:r>
          </a:p>
          <a:p>
            <a:pPr marL="0" indent="0">
              <a:buNone/>
            </a:pPr>
            <a:r>
              <a:rPr lang="en-US" altLang="ja-JP" dirty="0">
                <a:solidFill>
                  <a:schemeClr val="accent6">
                    <a:lumMod val="60000"/>
                    <a:lumOff val="40000"/>
                  </a:schemeClr>
                </a:solidFill>
              </a:rPr>
              <a:t>Appendix B: Multi-country input-output database </a:t>
            </a:r>
            <a:endParaRPr kumimoji="1" lang="ja-JP" altLang="en-US" dirty="0">
              <a:solidFill>
                <a:schemeClr val="accent6">
                  <a:lumMod val="60000"/>
                  <a:lumOff val="40000"/>
                </a:schemeClr>
              </a:solidFill>
            </a:endParaRPr>
          </a:p>
        </p:txBody>
      </p:sp>
      <p:sp>
        <p:nvSpPr>
          <p:cNvPr id="4" name="スライド番号プレースホルダー 3">
            <a:extLst>
              <a:ext uri="{FF2B5EF4-FFF2-40B4-BE49-F238E27FC236}">
                <a16:creationId xmlns:a16="http://schemas.microsoft.com/office/drawing/2014/main" id="{C5C4A531-62F9-3BDE-BA13-4FAD996EFBDA}"/>
              </a:ext>
            </a:extLst>
          </p:cNvPr>
          <p:cNvSpPr>
            <a:spLocks noGrp="1"/>
          </p:cNvSpPr>
          <p:nvPr>
            <p:ph type="sldNum" sz="quarter" idx="12"/>
          </p:nvPr>
        </p:nvSpPr>
        <p:spPr/>
        <p:txBody>
          <a:bodyPr/>
          <a:lstStyle/>
          <a:p>
            <a:fld id="{337354BD-5380-4451-B293-4A25DA93DDCA}" type="slidenum">
              <a:rPr kumimoji="1" lang="ja-JP" altLang="en-US" smtClean="0"/>
              <a:t>5</a:t>
            </a:fld>
            <a:endParaRPr kumimoji="1" lang="ja-JP" altLang="en-US"/>
          </a:p>
        </p:txBody>
      </p:sp>
    </p:spTree>
    <p:extLst>
      <p:ext uri="{BB962C8B-B14F-4D97-AF65-F5344CB8AC3E}">
        <p14:creationId xmlns:p14="http://schemas.microsoft.com/office/powerpoint/2010/main" val="3467289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テキスト ボックス 4">
            <a:extLst>
              <a:ext uri="{FF2B5EF4-FFF2-40B4-BE49-F238E27FC236}">
                <a16:creationId xmlns:a16="http://schemas.microsoft.com/office/drawing/2014/main" id="{8DADA0B0-E4A8-710F-613D-D6AB7FA54958}"/>
              </a:ext>
            </a:extLst>
          </p:cNvPr>
          <p:cNvSpPr txBox="1"/>
          <p:nvPr/>
        </p:nvSpPr>
        <p:spPr>
          <a:xfrm>
            <a:off x="149226" y="281566"/>
            <a:ext cx="6096000" cy="6463308"/>
          </a:xfrm>
          <a:prstGeom prst="rect">
            <a:avLst/>
          </a:prstGeom>
          <a:noFill/>
        </p:spPr>
        <p:txBody>
          <a:bodyPr wrap="square">
            <a:spAutoFit/>
          </a:bodyPr>
          <a:lstStyle/>
          <a:p>
            <a:pPr marL="285750" indent="-285750">
              <a:buFont typeface="Wingdings" panose="05000000000000000000" pitchFamily="2" charset="2"/>
              <a:buChar char="n"/>
            </a:pP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The Cryo-DAC is a technology that directly captures CO</a:t>
            </a:r>
            <a:r>
              <a:rPr lang="en-US" altLang="ja-JP" sz="1800" b="1" kern="100" baseline="-250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from the atmosphere using unused LNG cold energy. </a:t>
            </a:r>
          </a:p>
          <a:p>
            <a:pPr marL="285750" indent="-285750">
              <a:buFont typeface="Wingdings" panose="05000000000000000000" pitchFamily="2" charset="2"/>
              <a:buChar char="n"/>
            </a:pPr>
            <a:endPar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endParaRPr>
          </a:p>
          <a:p>
            <a:pPr marL="285750" indent="-285750">
              <a:buFont typeface="Wingdings" panose="05000000000000000000" pitchFamily="2" charset="2"/>
              <a:buChar char="n"/>
            </a:pP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Figure 1 shows a conceptual</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a:t>
            </a:r>
            <a:endParaRPr lang="en-US" altLang="ja-JP" kern="100" dirty="0">
              <a:latin typeface="游明朝" panose="02020400000000000000" pitchFamily="18" charset="-128"/>
              <a:ea typeface="游明朝" panose="02020400000000000000" pitchFamily="18" charset="-128"/>
              <a:cs typeface="Times New Roman" panose="02020603050405020304" pitchFamily="18" charset="0"/>
            </a:endParaRPr>
          </a:p>
          <a:p>
            <a:pPr marL="742950" lvl="1" indent="-285750">
              <a:buFont typeface="Arial" panose="020B0604020202020204" pitchFamily="34" charset="0"/>
              <a:buChar char="•"/>
            </a:pPr>
            <a:r>
              <a:rPr lang="en-US" altLang="ja-JP" kern="100" dirty="0">
                <a:effectLst/>
                <a:latin typeface="游明朝" panose="02020400000000000000" pitchFamily="18" charset="-128"/>
                <a:ea typeface="游明朝" panose="02020400000000000000" pitchFamily="18" charset="-128"/>
                <a:cs typeface="Times New Roman" panose="02020603050405020304" pitchFamily="18" charset="0"/>
              </a:rPr>
              <a:t>The </a:t>
            </a:r>
            <a:r>
              <a:rPr lang="en-US" altLang="ja-JP"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absorption tower </a:t>
            </a:r>
            <a:r>
              <a:rPr lang="en-US" altLang="ja-JP" kern="100" dirty="0">
                <a:effectLst/>
                <a:latin typeface="游明朝" panose="02020400000000000000" pitchFamily="18" charset="-128"/>
                <a:ea typeface="游明朝" panose="02020400000000000000" pitchFamily="18" charset="-128"/>
                <a:cs typeface="Times New Roman" panose="02020603050405020304" pitchFamily="18" charset="0"/>
              </a:rPr>
              <a:t>channels air through a CO</a:t>
            </a:r>
            <a:r>
              <a:rPr lang="en-US" altLang="ja-JP"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kern="100" dirty="0">
                <a:effectLst/>
                <a:latin typeface="游明朝" panose="02020400000000000000" pitchFamily="18" charset="-128"/>
                <a:ea typeface="游明朝" panose="02020400000000000000" pitchFamily="18" charset="-128"/>
                <a:cs typeface="Times New Roman" panose="02020603050405020304" pitchFamily="18" charset="0"/>
              </a:rPr>
              <a:t> </a:t>
            </a:r>
            <a:r>
              <a:rPr lang="en-US" altLang="ja-JP"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absorption liquid </a:t>
            </a:r>
            <a:r>
              <a:rPr lang="en-US" altLang="ja-JP" kern="100" dirty="0">
                <a:effectLst/>
                <a:latin typeface="游明朝" panose="02020400000000000000" pitchFamily="18" charset="-128"/>
                <a:ea typeface="游明朝" panose="02020400000000000000" pitchFamily="18" charset="-128"/>
                <a:cs typeface="Times New Roman" panose="02020603050405020304" pitchFamily="18" charset="0"/>
              </a:rPr>
              <a:t>that absorbs atmospheric CO</a:t>
            </a:r>
            <a:r>
              <a:rPr lang="en-US" altLang="ja-JP"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kern="100" dirty="0">
                <a:effectLst/>
                <a:latin typeface="游明朝" panose="02020400000000000000" pitchFamily="18" charset="-128"/>
                <a:ea typeface="游明朝" panose="02020400000000000000" pitchFamily="18" charset="-128"/>
                <a:cs typeface="Times New Roman" panose="02020603050405020304" pitchFamily="18" charset="0"/>
              </a:rPr>
              <a:t>; after absorption, the air without CO</a:t>
            </a:r>
            <a:r>
              <a:rPr lang="en-US" altLang="ja-JP"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kern="100" dirty="0">
                <a:effectLst/>
                <a:latin typeface="游明朝" panose="02020400000000000000" pitchFamily="18" charset="-128"/>
                <a:ea typeface="游明朝" panose="02020400000000000000" pitchFamily="18" charset="-128"/>
                <a:cs typeface="Times New Roman" panose="02020603050405020304" pitchFamily="18" charset="0"/>
              </a:rPr>
              <a:t> is released. </a:t>
            </a:r>
          </a:p>
          <a:p>
            <a:pPr marL="742950" lvl="1" indent="-285750">
              <a:buFont typeface="Arial" panose="020B0604020202020204" pitchFamily="34" charset="0"/>
              <a:buChar char="•"/>
            </a:pPr>
            <a:r>
              <a:rPr lang="en-US" altLang="ja-JP" kern="100" dirty="0">
                <a:effectLst/>
                <a:latin typeface="游明朝" panose="02020400000000000000" pitchFamily="18" charset="-128"/>
                <a:ea typeface="游明朝" panose="02020400000000000000" pitchFamily="18" charset="-128"/>
                <a:cs typeface="Times New Roman" panose="02020603050405020304" pitchFamily="18" charset="0"/>
              </a:rPr>
              <a:t>The liquid with absorbed CO</a:t>
            </a:r>
            <a:r>
              <a:rPr lang="en-US" altLang="ja-JP"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kern="100" dirty="0">
                <a:effectLst/>
                <a:latin typeface="游明朝" panose="02020400000000000000" pitchFamily="18" charset="-128"/>
                <a:ea typeface="游明朝" panose="02020400000000000000" pitchFamily="18" charset="-128"/>
                <a:cs typeface="Times New Roman" panose="02020603050405020304" pitchFamily="18" charset="0"/>
              </a:rPr>
              <a:t> is sent from the absorption tower to the </a:t>
            </a:r>
            <a:r>
              <a:rPr lang="en-US" altLang="ja-JP"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regeneration tower</a:t>
            </a:r>
            <a:r>
              <a:rPr lang="en-US" altLang="ja-JP" kern="100" dirty="0">
                <a:effectLst/>
                <a:latin typeface="游明朝" panose="02020400000000000000" pitchFamily="18" charset="-128"/>
                <a:ea typeface="游明朝" panose="02020400000000000000" pitchFamily="18" charset="-128"/>
                <a:cs typeface="Times New Roman" panose="02020603050405020304" pitchFamily="18" charset="0"/>
              </a:rPr>
              <a:t>, where CO</a:t>
            </a:r>
            <a:r>
              <a:rPr lang="en-US" altLang="ja-JP"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kern="100" dirty="0">
                <a:effectLst/>
                <a:latin typeface="游明朝" panose="02020400000000000000" pitchFamily="18" charset="-128"/>
                <a:ea typeface="游明朝" panose="02020400000000000000" pitchFamily="18" charset="-128"/>
                <a:cs typeface="Times New Roman" panose="02020603050405020304" pitchFamily="18" charset="0"/>
              </a:rPr>
              <a:t> is captured by a pressure swing. </a:t>
            </a:r>
          </a:p>
          <a:p>
            <a:pPr marL="742950" lvl="1" indent="-285750">
              <a:buFont typeface="Arial" panose="020B0604020202020204" pitchFamily="34" charset="0"/>
              <a:buChar char="•"/>
            </a:pPr>
            <a:r>
              <a:rPr lang="en-US" altLang="ja-JP"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The captured CO</a:t>
            </a:r>
            <a:r>
              <a:rPr lang="en-US" altLang="ja-JP"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is then sent to the </a:t>
            </a:r>
            <a:r>
              <a:rPr lang="en-US" altLang="ja-JP"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sublimation tank</a:t>
            </a:r>
            <a:r>
              <a:rPr lang="en-US" altLang="ja-JP"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where it is solidified into dry ice using the cold energy supplied by LNG. </a:t>
            </a:r>
          </a:p>
          <a:p>
            <a:pPr marL="742950" lvl="1" indent="-285750">
              <a:buFont typeface="Arial" panose="020B0604020202020204" pitchFamily="34" charset="0"/>
              <a:buChar char="•"/>
            </a:pPr>
            <a:r>
              <a:rPr lang="en-US" altLang="ja-JP"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As the dry ice solidifies, the pressure is reduced</a:t>
            </a:r>
            <a:r>
              <a:rPr lang="en-US" altLang="ja-JP"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a:t>
            </a:r>
            <a:r>
              <a:rPr lang="en-US" altLang="ja-JP"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thus accelerating CO</a:t>
            </a:r>
            <a:r>
              <a:rPr lang="en-US" altLang="ja-JP"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regeneration in the regeneration tower.</a:t>
            </a:r>
            <a:r>
              <a:rPr lang="ja-JP" altLang="en-US"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  </a:t>
            </a:r>
            <a:r>
              <a:rPr lang="en-US" altLang="ja-JP"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(Pressure-Swing regeneration)</a:t>
            </a:r>
            <a:r>
              <a:rPr lang="ja-JP" altLang="en-US"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 </a:t>
            </a:r>
            <a:endParaRPr lang="en-US" altLang="ja-JP"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endParaRPr>
          </a:p>
          <a:p>
            <a:pPr marL="742950" lvl="1" indent="-285750">
              <a:buFont typeface="Arial" panose="020B0604020202020204" pitchFamily="34" charset="0"/>
              <a:buChar char="•"/>
            </a:pPr>
            <a:r>
              <a:rPr lang="en-US" altLang="ja-JP" kern="100" dirty="0">
                <a:effectLst/>
                <a:latin typeface="游明朝" panose="02020400000000000000" pitchFamily="18" charset="-128"/>
                <a:ea typeface="游明朝" panose="02020400000000000000" pitchFamily="18" charset="-128"/>
                <a:cs typeface="Times New Roman" panose="02020603050405020304" pitchFamily="18" charset="0"/>
              </a:rPr>
              <a:t> In addition, dry ice can be recovered as  liquid or gas.</a:t>
            </a:r>
            <a:endParaRPr lang="ja-JP" altLang="ja-JP" kern="100" dirty="0">
              <a:effectLst/>
              <a:latin typeface="游明朝" panose="02020400000000000000" pitchFamily="18" charset="-128"/>
              <a:ea typeface="游明朝" panose="02020400000000000000" pitchFamily="18" charset="-128"/>
              <a:cs typeface="Times New Roman" panose="02020603050405020304" pitchFamily="18" charset="0"/>
            </a:endParaRPr>
          </a:p>
          <a:p>
            <a:pPr indent="266700"/>
            <a:endPar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marL="285750" indent="-285750">
              <a:buFont typeface="Wingdings" panose="05000000000000000000" pitchFamily="2" charset="2"/>
              <a:buChar char="n"/>
            </a:pP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Cryo-DAC does not require external energy input to restore CO</a:t>
            </a:r>
            <a:r>
              <a:rPr lang="en-US" altLang="ja-JP" sz="18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from the absorption layer, which reduces the energy costs and lowers overall CO</a:t>
            </a:r>
            <a:r>
              <a:rPr lang="en-US" altLang="ja-JP" sz="18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emissions. </a:t>
            </a:r>
          </a:p>
        </p:txBody>
      </p:sp>
      <p:pic>
        <p:nvPicPr>
          <p:cNvPr id="7" name="図 6">
            <a:extLst>
              <a:ext uri="{FF2B5EF4-FFF2-40B4-BE49-F238E27FC236}">
                <a16:creationId xmlns:a16="http://schemas.microsoft.com/office/drawing/2014/main" id="{B3C4DBEE-0471-D1B1-9CBA-C50F8326E2A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596592" y="1758894"/>
            <a:ext cx="5416550" cy="3022600"/>
          </a:xfrm>
          <a:prstGeom prst="rect">
            <a:avLst/>
          </a:prstGeom>
          <a:noFill/>
          <a:ln>
            <a:noFill/>
          </a:ln>
        </p:spPr>
      </p:pic>
      <p:sp>
        <p:nvSpPr>
          <p:cNvPr id="9" name="テキスト ボックス 8">
            <a:extLst>
              <a:ext uri="{FF2B5EF4-FFF2-40B4-BE49-F238E27FC236}">
                <a16:creationId xmlns:a16="http://schemas.microsoft.com/office/drawing/2014/main" id="{621D6332-5CF7-71C5-CDCD-53FF82873F57}"/>
              </a:ext>
            </a:extLst>
          </p:cNvPr>
          <p:cNvSpPr txBox="1"/>
          <p:nvPr/>
        </p:nvSpPr>
        <p:spPr>
          <a:xfrm>
            <a:off x="6935410" y="4412162"/>
            <a:ext cx="4995333" cy="738664"/>
          </a:xfrm>
          <a:prstGeom prst="rect">
            <a:avLst/>
          </a:prstGeom>
          <a:noFill/>
        </p:spPr>
        <p:txBody>
          <a:bodyPr wrap="square">
            <a:spAutoFit/>
          </a:bodyPr>
          <a:lstStyle/>
          <a:p>
            <a:r>
              <a:rPr lang="en-US" altLang="ja-JP" sz="1400" dirty="0"/>
              <a:t>Source: Slide-5 of Norinaga (2023)</a:t>
            </a:r>
          </a:p>
          <a:p>
            <a:pPr algn="ctr"/>
            <a:r>
              <a:rPr lang="en-US" altLang="ja-JP" sz="1400" dirty="0"/>
              <a:t>Figure 1 Conceptual diagram on Direct capture of atmospheric CO2 by Cryo-DAC</a:t>
            </a:r>
          </a:p>
        </p:txBody>
      </p:sp>
      <p:sp>
        <p:nvSpPr>
          <p:cNvPr id="2" name="スライド番号プレースホルダー 1">
            <a:extLst>
              <a:ext uri="{FF2B5EF4-FFF2-40B4-BE49-F238E27FC236}">
                <a16:creationId xmlns:a16="http://schemas.microsoft.com/office/drawing/2014/main" id="{0D0B7648-03C8-06EB-1236-F82E935531FD}"/>
              </a:ext>
            </a:extLst>
          </p:cNvPr>
          <p:cNvSpPr>
            <a:spLocks noGrp="1"/>
          </p:cNvSpPr>
          <p:nvPr>
            <p:ph type="sldNum" sz="quarter" idx="12"/>
          </p:nvPr>
        </p:nvSpPr>
        <p:spPr/>
        <p:txBody>
          <a:bodyPr/>
          <a:lstStyle/>
          <a:p>
            <a:fld id="{337354BD-5380-4451-B293-4A25DA93DDCA}" type="slidenum">
              <a:rPr kumimoji="1" lang="ja-JP" altLang="en-US" smtClean="0"/>
              <a:t>6</a:t>
            </a:fld>
            <a:endParaRPr kumimoji="1" lang="ja-JP" altLang="en-US"/>
          </a:p>
        </p:txBody>
      </p:sp>
      <p:sp>
        <p:nvSpPr>
          <p:cNvPr id="4" name="テキスト ボックス 3">
            <a:extLst>
              <a:ext uri="{FF2B5EF4-FFF2-40B4-BE49-F238E27FC236}">
                <a16:creationId xmlns:a16="http://schemas.microsoft.com/office/drawing/2014/main" id="{13C5580B-DC5A-5AB6-BCDB-EA640CAD0EAD}"/>
              </a:ext>
            </a:extLst>
          </p:cNvPr>
          <p:cNvSpPr txBox="1"/>
          <p:nvPr/>
        </p:nvSpPr>
        <p:spPr>
          <a:xfrm>
            <a:off x="6708711" y="281566"/>
            <a:ext cx="5334064" cy="1477328"/>
          </a:xfrm>
          <a:prstGeom prst="rect">
            <a:avLst/>
          </a:prstGeom>
          <a:noFill/>
        </p:spPr>
        <p:txBody>
          <a:bodyPr wrap="square">
            <a:spAutoFit/>
          </a:bodyPr>
          <a:lstStyle/>
          <a:p>
            <a:pPr marL="285750" indent="-285750">
              <a:buFont typeface="Wingdings" panose="05000000000000000000" pitchFamily="2" charset="2"/>
              <a:buChar char="n"/>
            </a:pP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Currently, we are developing a system with the capacity to capture 200,000 tons-CO</a:t>
            </a:r>
            <a:r>
              <a:rPr lang="en-US" altLang="ja-JP" sz="18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per year, with the aim of reducing costs</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This cost is expected to become comparable to the DAC of leading overseas companies in the future.</a:t>
            </a:r>
            <a:endParaRPr lang="ja-JP"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3" name="正方形/長方形 2">
            <a:extLst>
              <a:ext uri="{FF2B5EF4-FFF2-40B4-BE49-F238E27FC236}">
                <a16:creationId xmlns:a16="http://schemas.microsoft.com/office/drawing/2014/main" id="{119485DF-7E3E-3678-B272-09E507BB59B7}"/>
              </a:ext>
            </a:extLst>
          </p:cNvPr>
          <p:cNvSpPr/>
          <p:nvPr/>
        </p:nvSpPr>
        <p:spPr>
          <a:xfrm>
            <a:off x="65314" y="130629"/>
            <a:ext cx="6030686" cy="1197986"/>
          </a:xfrm>
          <a:prstGeom prst="rect">
            <a:avLst/>
          </a:prstGeom>
          <a:noFill/>
          <a:ln>
            <a:solidFill>
              <a:srgbClr val="FF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星: 5 pt 5">
            <a:extLst>
              <a:ext uri="{FF2B5EF4-FFF2-40B4-BE49-F238E27FC236}">
                <a16:creationId xmlns:a16="http://schemas.microsoft.com/office/drawing/2014/main" id="{DE5963DB-8766-6B25-A6C1-FB48528C5828}"/>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正方形/長方形 7">
            <a:extLst>
              <a:ext uri="{FF2B5EF4-FFF2-40B4-BE49-F238E27FC236}">
                <a16:creationId xmlns:a16="http://schemas.microsoft.com/office/drawing/2014/main" id="{315571E0-1128-3373-5ECA-784DC8FA32F4}"/>
              </a:ext>
            </a:extLst>
          </p:cNvPr>
          <p:cNvSpPr/>
          <p:nvPr/>
        </p:nvSpPr>
        <p:spPr>
          <a:xfrm>
            <a:off x="6499226" y="5441949"/>
            <a:ext cx="5431517" cy="914401"/>
          </a:xfrm>
          <a:prstGeom prst="rect">
            <a:avLst/>
          </a:prstGeom>
          <a:noFill/>
          <a:ln>
            <a:solidFill>
              <a:srgbClr val="FF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テキスト ボックス 10">
            <a:extLst>
              <a:ext uri="{FF2B5EF4-FFF2-40B4-BE49-F238E27FC236}">
                <a16:creationId xmlns:a16="http://schemas.microsoft.com/office/drawing/2014/main" id="{08A9BF6D-05AB-B675-262A-103E9A743496}"/>
              </a:ext>
            </a:extLst>
          </p:cNvPr>
          <p:cNvSpPr txBox="1"/>
          <p:nvPr/>
        </p:nvSpPr>
        <p:spPr>
          <a:xfrm>
            <a:off x="6514193" y="5437485"/>
            <a:ext cx="5416550" cy="923330"/>
          </a:xfrm>
          <a:prstGeom prst="rect">
            <a:avLst/>
          </a:prstGeom>
          <a:noFill/>
        </p:spPr>
        <p:txBody>
          <a:bodyPr wrap="square">
            <a:spAutoFit/>
          </a:bodyPr>
          <a:lstStyle/>
          <a:p>
            <a:pPr marL="285750" indent="-285750">
              <a:buFont typeface="Arial" panose="020B0604020202020204" pitchFamily="34" charset="0"/>
              <a:buChar char="•"/>
            </a:pPr>
            <a:r>
              <a:rPr lang="en-US" altLang="ja-JP"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Cold energy solidifies the captured CO</a:t>
            </a:r>
            <a:r>
              <a:rPr lang="en-US" altLang="ja-JP" b="1" kern="100" baseline="-250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into dry ice, which reduces the pressure</a:t>
            </a:r>
            <a:r>
              <a:rPr lang="en-US" altLang="ja-JP"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a:t>
            </a:r>
            <a:r>
              <a:rPr lang="en-US" altLang="ja-JP"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thus accelerates CO</a:t>
            </a:r>
            <a:r>
              <a:rPr lang="en-US" altLang="ja-JP" b="1" kern="100" baseline="-250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regeneration </a:t>
            </a:r>
            <a:r>
              <a:rPr lang="ja-JP" altLang="en-US"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 </a:t>
            </a:r>
            <a:r>
              <a:rPr lang="en-US" altLang="ja-JP"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(Pressure-Swing regeneration)</a:t>
            </a:r>
            <a:r>
              <a:rPr lang="ja-JP" altLang="en-US"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 </a:t>
            </a:r>
            <a:endParaRPr lang="en-US" altLang="ja-JP"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endParaRPr>
          </a:p>
        </p:txBody>
      </p:sp>
    </p:spTree>
    <p:extLst>
      <p:ext uri="{BB962C8B-B14F-4D97-AF65-F5344CB8AC3E}">
        <p14:creationId xmlns:p14="http://schemas.microsoft.com/office/powerpoint/2010/main" val="377956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矢印: 折線 47">
            <a:extLst>
              <a:ext uri="{FF2B5EF4-FFF2-40B4-BE49-F238E27FC236}">
                <a16:creationId xmlns:a16="http://schemas.microsoft.com/office/drawing/2014/main" id="{51247B80-0842-7D44-B859-D50AABCC6337}"/>
              </a:ext>
            </a:extLst>
          </p:cNvPr>
          <p:cNvSpPr/>
          <p:nvPr/>
        </p:nvSpPr>
        <p:spPr>
          <a:xfrm>
            <a:off x="566530" y="1779104"/>
            <a:ext cx="695740" cy="1892120"/>
          </a:xfrm>
          <a:prstGeom prst="bentArrow">
            <a:avLst>
              <a:gd name="adj1" fmla="val 14008"/>
              <a:gd name="adj2" fmla="val 20915"/>
              <a:gd name="adj3" fmla="val 25000"/>
              <a:gd name="adj4" fmla="val 43750"/>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endParaRPr>
          </a:p>
        </p:txBody>
      </p:sp>
      <p:graphicFrame>
        <p:nvGraphicFramePr>
          <p:cNvPr id="3" name="図表 2">
            <a:extLst>
              <a:ext uri="{FF2B5EF4-FFF2-40B4-BE49-F238E27FC236}">
                <a16:creationId xmlns:a16="http://schemas.microsoft.com/office/drawing/2014/main" id="{2A5DF7A0-D0F0-CC2C-9B7D-0DA22AF6AFDC}"/>
              </a:ext>
            </a:extLst>
          </p:cNvPr>
          <p:cNvGraphicFramePr/>
          <p:nvPr>
            <p:extLst>
              <p:ext uri="{D42A27DB-BD31-4B8C-83A1-F6EECF244321}">
                <p14:modId xmlns:p14="http://schemas.microsoft.com/office/powerpoint/2010/main" val="783242464"/>
              </p:ext>
            </p:extLst>
          </p:nvPr>
        </p:nvGraphicFramePr>
        <p:xfrm>
          <a:off x="254000" y="492126"/>
          <a:ext cx="6739467" cy="35390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矢印: 左 8">
            <a:extLst>
              <a:ext uri="{FF2B5EF4-FFF2-40B4-BE49-F238E27FC236}">
                <a16:creationId xmlns:a16="http://schemas.microsoft.com/office/drawing/2014/main" id="{5A96696B-3C5E-A25B-F877-CCCDA7248397}"/>
              </a:ext>
            </a:extLst>
          </p:cNvPr>
          <p:cNvSpPr/>
          <p:nvPr/>
        </p:nvSpPr>
        <p:spPr>
          <a:xfrm>
            <a:off x="9061448" y="4281486"/>
            <a:ext cx="491068" cy="236011"/>
          </a:xfrm>
          <a:prstGeom prst="left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kumimoji="1" lang="ja-JP" altLang="en-US"/>
          </a:p>
        </p:txBody>
      </p:sp>
      <p:sp>
        <p:nvSpPr>
          <p:cNvPr id="2" name="スライド番号プレースホルダー 1">
            <a:extLst>
              <a:ext uri="{FF2B5EF4-FFF2-40B4-BE49-F238E27FC236}">
                <a16:creationId xmlns:a16="http://schemas.microsoft.com/office/drawing/2014/main" id="{1891A0EC-0F09-5340-B7D6-E6E4F00B522E}"/>
              </a:ext>
            </a:extLst>
          </p:cNvPr>
          <p:cNvSpPr>
            <a:spLocks noGrp="1"/>
          </p:cNvSpPr>
          <p:nvPr>
            <p:ph type="sldNum" sz="quarter" idx="12"/>
          </p:nvPr>
        </p:nvSpPr>
        <p:spPr/>
        <p:txBody>
          <a:bodyPr/>
          <a:lstStyle/>
          <a:p>
            <a:fld id="{337354BD-5380-4451-B293-4A25DA93DDCA}" type="slidenum">
              <a:rPr kumimoji="1" lang="ja-JP" altLang="en-US" smtClean="0"/>
              <a:t>7</a:t>
            </a:fld>
            <a:endParaRPr kumimoji="1" lang="ja-JP" altLang="en-US"/>
          </a:p>
        </p:txBody>
      </p:sp>
      <p:sp>
        <p:nvSpPr>
          <p:cNvPr id="5" name="四角形: 角を丸くする 4">
            <a:extLst>
              <a:ext uri="{FF2B5EF4-FFF2-40B4-BE49-F238E27FC236}">
                <a16:creationId xmlns:a16="http://schemas.microsoft.com/office/drawing/2014/main" id="{470D042C-80E3-B0BA-7656-10D0436B1932}"/>
              </a:ext>
            </a:extLst>
          </p:cNvPr>
          <p:cNvSpPr/>
          <p:nvPr/>
        </p:nvSpPr>
        <p:spPr>
          <a:xfrm>
            <a:off x="5685366" y="3205164"/>
            <a:ext cx="1591733" cy="82602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dirty="0"/>
              <a:t>4H</a:t>
            </a:r>
            <a:r>
              <a:rPr kumimoji="1" lang="en-US" altLang="ja-JP" sz="1400" baseline="-25000" dirty="0"/>
              <a:t>2</a:t>
            </a:r>
            <a:endParaRPr kumimoji="1" lang="ja-JP" altLang="en-US" sz="1400" baseline="-25000" dirty="0"/>
          </a:p>
        </p:txBody>
      </p:sp>
      <p:sp>
        <p:nvSpPr>
          <p:cNvPr id="6" name="四角形: 角を丸くする 5">
            <a:extLst>
              <a:ext uri="{FF2B5EF4-FFF2-40B4-BE49-F238E27FC236}">
                <a16:creationId xmlns:a16="http://schemas.microsoft.com/office/drawing/2014/main" id="{7BF8291C-26B3-5CF0-0527-739CE82C0810}"/>
              </a:ext>
            </a:extLst>
          </p:cNvPr>
          <p:cNvSpPr/>
          <p:nvPr/>
        </p:nvSpPr>
        <p:spPr>
          <a:xfrm>
            <a:off x="5685365" y="4767792"/>
            <a:ext cx="1591733" cy="7366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dirty="0"/>
              <a:t>2O</a:t>
            </a:r>
            <a:r>
              <a:rPr kumimoji="1" lang="en-US" altLang="ja-JP" sz="1400" baseline="-25000" dirty="0"/>
              <a:t>2</a:t>
            </a:r>
            <a:endParaRPr kumimoji="1" lang="ja-JP" altLang="en-US" sz="1400" baseline="-25000" dirty="0"/>
          </a:p>
        </p:txBody>
      </p:sp>
      <p:sp>
        <p:nvSpPr>
          <p:cNvPr id="7" name="四角形: 角を丸くする 6">
            <a:extLst>
              <a:ext uri="{FF2B5EF4-FFF2-40B4-BE49-F238E27FC236}">
                <a16:creationId xmlns:a16="http://schemas.microsoft.com/office/drawing/2014/main" id="{B83FB326-8CD2-C7EA-B9D4-2D9AD787E2F6}"/>
              </a:ext>
            </a:extLst>
          </p:cNvPr>
          <p:cNvSpPr/>
          <p:nvPr/>
        </p:nvSpPr>
        <p:spPr>
          <a:xfrm>
            <a:off x="9732434" y="4032251"/>
            <a:ext cx="1591733" cy="7366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ja-JP" sz="1400" dirty="0"/>
              <a:t>2H</a:t>
            </a:r>
            <a:r>
              <a:rPr lang="en-US" altLang="ja-JP" sz="1400" baseline="-25000" dirty="0"/>
              <a:t>2</a:t>
            </a:r>
            <a:r>
              <a:rPr lang="en-US" altLang="ja-JP" sz="1400" dirty="0"/>
              <a:t>O</a:t>
            </a:r>
            <a:endParaRPr kumimoji="1" lang="ja-JP" altLang="en-US" sz="1400" dirty="0"/>
          </a:p>
        </p:txBody>
      </p:sp>
      <p:sp>
        <p:nvSpPr>
          <p:cNvPr id="8" name="四角形: 角を丸くする 7">
            <a:extLst>
              <a:ext uri="{FF2B5EF4-FFF2-40B4-BE49-F238E27FC236}">
                <a16:creationId xmlns:a16="http://schemas.microsoft.com/office/drawing/2014/main" id="{F1BB4552-3297-8C8B-4FB6-5CB2BE65A415}"/>
              </a:ext>
            </a:extLst>
          </p:cNvPr>
          <p:cNvSpPr/>
          <p:nvPr/>
        </p:nvSpPr>
        <p:spPr>
          <a:xfrm>
            <a:off x="6324599" y="1532207"/>
            <a:ext cx="1591733" cy="79930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kumimoji="1" lang="en-US" altLang="ja-JP" sz="1400" dirty="0"/>
              <a:t>2H</a:t>
            </a:r>
            <a:r>
              <a:rPr kumimoji="1" lang="en-US" altLang="ja-JP" sz="1400" baseline="-25000" dirty="0"/>
              <a:t>2</a:t>
            </a:r>
            <a:r>
              <a:rPr kumimoji="1" lang="en-US" altLang="ja-JP" sz="1400" dirty="0"/>
              <a:t>O</a:t>
            </a:r>
            <a:endParaRPr kumimoji="1" lang="ja-JP" altLang="en-US" sz="1400" dirty="0"/>
          </a:p>
        </p:txBody>
      </p:sp>
      <p:sp>
        <p:nvSpPr>
          <p:cNvPr id="10" name="加算記号 9">
            <a:extLst>
              <a:ext uri="{FF2B5EF4-FFF2-40B4-BE49-F238E27FC236}">
                <a16:creationId xmlns:a16="http://schemas.microsoft.com/office/drawing/2014/main" id="{698142BD-1553-81FA-A341-C3E0FDD6D65C}"/>
              </a:ext>
            </a:extLst>
          </p:cNvPr>
          <p:cNvSpPr/>
          <p:nvPr/>
        </p:nvSpPr>
        <p:spPr>
          <a:xfrm>
            <a:off x="6316131" y="4239152"/>
            <a:ext cx="330200" cy="280989"/>
          </a:xfrm>
          <a:prstGeom prst="mathPlus">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kumimoji="1" lang="ja-JP" altLang="en-US"/>
          </a:p>
        </p:txBody>
      </p:sp>
      <p:sp>
        <p:nvSpPr>
          <p:cNvPr id="11" name="四角形: 角を丸くする 10">
            <a:extLst>
              <a:ext uri="{FF2B5EF4-FFF2-40B4-BE49-F238E27FC236}">
                <a16:creationId xmlns:a16="http://schemas.microsoft.com/office/drawing/2014/main" id="{7E2BEA56-ED26-E82B-CA44-930F85655C7F}"/>
              </a:ext>
            </a:extLst>
          </p:cNvPr>
          <p:cNvSpPr/>
          <p:nvPr/>
        </p:nvSpPr>
        <p:spPr>
          <a:xfrm>
            <a:off x="7433730" y="5363236"/>
            <a:ext cx="1591733" cy="7366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ja-JP" sz="1400" b="1" dirty="0">
                <a:solidFill>
                  <a:srgbClr val="0070C0"/>
                </a:solidFill>
              </a:rPr>
              <a:t>【Renewable energy power】</a:t>
            </a:r>
            <a:endParaRPr kumimoji="1" lang="ja-JP" altLang="en-US" sz="1400" b="1" dirty="0">
              <a:solidFill>
                <a:srgbClr val="0070C0"/>
              </a:solidFill>
            </a:endParaRPr>
          </a:p>
        </p:txBody>
      </p:sp>
      <p:sp>
        <p:nvSpPr>
          <p:cNvPr id="12" name="矢印: 上 11">
            <a:extLst>
              <a:ext uri="{FF2B5EF4-FFF2-40B4-BE49-F238E27FC236}">
                <a16:creationId xmlns:a16="http://schemas.microsoft.com/office/drawing/2014/main" id="{74CB3210-E46C-8C7E-1CE2-19B1D3F2A69B}"/>
              </a:ext>
            </a:extLst>
          </p:cNvPr>
          <p:cNvSpPr/>
          <p:nvPr/>
        </p:nvSpPr>
        <p:spPr>
          <a:xfrm>
            <a:off x="8127995" y="4906104"/>
            <a:ext cx="203205" cy="348521"/>
          </a:xfrm>
          <a:prstGeom prst="up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kumimoji="1" lang="ja-JP" altLang="en-US"/>
          </a:p>
        </p:txBody>
      </p:sp>
      <p:sp>
        <p:nvSpPr>
          <p:cNvPr id="13" name="四角形: 角を丸くする 12">
            <a:extLst>
              <a:ext uri="{FF2B5EF4-FFF2-40B4-BE49-F238E27FC236}">
                <a16:creationId xmlns:a16="http://schemas.microsoft.com/office/drawing/2014/main" id="{37D0BB63-40C6-D570-9901-267F263E5E2B}"/>
              </a:ext>
            </a:extLst>
          </p:cNvPr>
          <p:cNvSpPr/>
          <p:nvPr/>
        </p:nvSpPr>
        <p:spPr>
          <a:xfrm>
            <a:off x="9652000" y="5363236"/>
            <a:ext cx="1672167" cy="7366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ja-JP" sz="1200" b="1" dirty="0">
                <a:solidFill>
                  <a:srgbClr val="0070C0"/>
                </a:solidFill>
              </a:rPr>
              <a:t>【Desalination】</a:t>
            </a:r>
            <a:endParaRPr kumimoji="1" lang="ja-JP" altLang="en-US" sz="1200" b="1" dirty="0">
              <a:solidFill>
                <a:srgbClr val="0070C0"/>
              </a:solidFill>
            </a:endParaRPr>
          </a:p>
        </p:txBody>
      </p:sp>
      <p:sp>
        <p:nvSpPr>
          <p:cNvPr id="15" name="矢印: 折線 14">
            <a:extLst>
              <a:ext uri="{FF2B5EF4-FFF2-40B4-BE49-F238E27FC236}">
                <a16:creationId xmlns:a16="http://schemas.microsoft.com/office/drawing/2014/main" id="{7696D742-6584-820A-8EE8-28FC4AD805BA}"/>
              </a:ext>
            </a:extLst>
          </p:cNvPr>
          <p:cNvSpPr/>
          <p:nvPr/>
        </p:nvSpPr>
        <p:spPr>
          <a:xfrm rot="5400000">
            <a:off x="8585365" y="1396838"/>
            <a:ext cx="1646428" cy="2645832"/>
          </a:xfrm>
          <a:prstGeom prst="bentArrow">
            <a:avLst>
              <a:gd name="adj1" fmla="val 8974"/>
              <a:gd name="adj2" fmla="val 12587"/>
              <a:gd name="adj3" fmla="val 14372"/>
              <a:gd name="adj4" fmla="val 43750"/>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kumimoji="1" lang="ja-JP" altLang="en-US">
              <a:solidFill>
                <a:schemeClr val="tx1"/>
              </a:solidFill>
            </a:endParaRPr>
          </a:p>
        </p:txBody>
      </p:sp>
      <p:sp>
        <p:nvSpPr>
          <p:cNvPr id="16" name="四角形: 角を丸くする 15">
            <a:extLst>
              <a:ext uri="{FF2B5EF4-FFF2-40B4-BE49-F238E27FC236}">
                <a16:creationId xmlns:a16="http://schemas.microsoft.com/office/drawing/2014/main" id="{36B33FCF-853C-14BB-3BEB-4642F667AFC0}"/>
              </a:ext>
            </a:extLst>
          </p:cNvPr>
          <p:cNvSpPr/>
          <p:nvPr/>
        </p:nvSpPr>
        <p:spPr>
          <a:xfrm>
            <a:off x="7393516" y="4056330"/>
            <a:ext cx="1591733" cy="7366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ja-JP" sz="1400" b="1" dirty="0">
                <a:solidFill>
                  <a:srgbClr val="0070C0"/>
                </a:solidFill>
              </a:rPr>
              <a:t>【Water</a:t>
            </a:r>
            <a:endParaRPr lang="ja-JP" altLang="en-US" sz="1400" b="1" dirty="0">
              <a:solidFill>
                <a:srgbClr val="0070C0"/>
              </a:solidFill>
            </a:endParaRPr>
          </a:p>
          <a:p>
            <a:pPr algn="ctr"/>
            <a:r>
              <a:rPr lang="en-US" altLang="ja-JP" sz="1400" b="1" dirty="0">
                <a:solidFill>
                  <a:srgbClr val="0070C0"/>
                </a:solidFill>
              </a:rPr>
              <a:t>electrolysis】</a:t>
            </a:r>
            <a:endParaRPr kumimoji="1" lang="ja-JP" altLang="en-US" sz="1400" b="1" dirty="0">
              <a:solidFill>
                <a:srgbClr val="0070C0"/>
              </a:solidFill>
            </a:endParaRPr>
          </a:p>
        </p:txBody>
      </p:sp>
      <p:sp>
        <p:nvSpPr>
          <p:cNvPr id="17" name="矢印: 上 16">
            <a:extLst>
              <a:ext uri="{FF2B5EF4-FFF2-40B4-BE49-F238E27FC236}">
                <a16:creationId xmlns:a16="http://schemas.microsoft.com/office/drawing/2014/main" id="{F8BF1125-399C-FB45-A11A-CB3B8B7147BF}"/>
              </a:ext>
            </a:extLst>
          </p:cNvPr>
          <p:cNvSpPr/>
          <p:nvPr/>
        </p:nvSpPr>
        <p:spPr>
          <a:xfrm>
            <a:off x="10426697" y="4886458"/>
            <a:ext cx="203205" cy="348521"/>
          </a:xfrm>
          <a:prstGeom prst="up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kumimoji="1" lang="ja-JP" altLang="en-US"/>
          </a:p>
        </p:txBody>
      </p:sp>
      <p:graphicFrame>
        <p:nvGraphicFramePr>
          <p:cNvPr id="18" name="オブジェクト 17">
            <a:extLst>
              <a:ext uri="{FF2B5EF4-FFF2-40B4-BE49-F238E27FC236}">
                <a16:creationId xmlns:a16="http://schemas.microsoft.com/office/drawing/2014/main" id="{17F928F7-7E68-E298-E15A-3223A83BFCA2}"/>
              </a:ext>
            </a:extLst>
          </p:cNvPr>
          <p:cNvGraphicFramePr>
            <a:graphicFrameLocks noChangeAspect="1"/>
          </p:cNvGraphicFramePr>
          <p:nvPr>
            <p:extLst>
              <p:ext uri="{D42A27DB-BD31-4B8C-83A1-F6EECF244321}">
                <p14:modId xmlns:p14="http://schemas.microsoft.com/office/powerpoint/2010/main" val="1459021405"/>
              </p:ext>
            </p:extLst>
          </p:nvPr>
        </p:nvGraphicFramePr>
        <p:xfrm>
          <a:off x="3283151" y="2647690"/>
          <a:ext cx="2837610" cy="378348"/>
        </p:xfrm>
        <a:graphic>
          <a:graphicData uri="http://schemas.openxmlformats.org/presentationml/2006/ole">
            <mc:AlternateContent xmlns:mc="http://schemas.openxmlformats.org/markup-compatibility/2006">
              <mc:Choice xmlns:v="urn:schemas-microsoft-com:vml" Requires="v">
                <p:oleObj name="Equation" r:id="rId7" imgW="1714320" imgH="228600" progId="Equation.DSMT4">
                  <p:embed/>
                </p:oleObj>
              </mc:Choice>
              <mc:Fallback>
                <p:oleObj name="Equation" r:id="rId7" imgW="1714320" imgH="228600" progId="Equation.DSMT4">
                  <p:embed/>
                  <p:pic>
                    <p:nvPicPr>
                      <p:cNvPr id="0" name=""/>
                      <p:cNvPicPr/>
                      <p:nvPr/>
                    </p:nvPicPr>
                    <p:blipFill>
                      <a:blip r:embed="rId8"/>
                      <a:stretch>
                        <a:fillRect/>
                      </a:stretch>
                    </p:blipFill>
                    <p:spPr>
                      <a:xfrm>
                        <a:off x="3283151" y="2647690"/>
                        <a:ext cx="2837610" cy="378348"/>
                      </a:xfrm>
                      <a:prstGeom prst="rect">
                        <a:avLst/>
                      </a:prstGeom>
                    </p:spPr>
                  </p:pic>
                </p:oleObj>
              </mc:Fallback>
            </mc:AlternateContent>
          </a:graphicData>
        </a:graphic>
      </p:graphicFrame>
      <p:sp>
        <p:nvSpPr>
          <p:cNvPr id="19" name="加算記号 18">
            <a:extLst>
              <a:ext uri="{FF2B5EF4-FFF2-40B4-BE49-F238E27FC236}">
                <a16:creationId xmlns:a16="http://schemas.microsoft.com/office/drawing/2014/main" id="{E658334C-FF52-C0C6-8EC7-8A0DE33514E8}"/>
              </a:ext>
            </a:extLst>
          </p:cNvPr>
          <p:cNvSpPr/>
          <p:nvPr/>
        </p:nvSpPr>
        <p:spPr>
          <a:xfrm>
            <a:off x="10401295" y="3671225"/>
            <a:ext cx="330200" cy="280989"/>
          </a:xfrm>
          <a:prstGeom prst="mathPlus">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kumimoji="1" lang="ja-JP" altLang="en-US"/>
          </a:p>
        </p:txBody>
      </p:sp>
      <p:graphicFrame>
        <p:nvGraphicFramePr>
          <p:cNvPr id="20" name="オブジェクト 19">
            <a:extLst>
              <a:ext uri="{FF2B5EF4-FFF2-40B4-BE49-F238E27FC236}">
                <a16:creationId xmlns:a16="http://schemas.microsoft.com/office/drawing/2014/main" id="{5F5F0CC6-8410-6CC5-C666-8704B9203903}"/>
              </a:ext>
            </a:extLst>
          </p:cNvPr>
          <p:cNvGraphicFramePr>
            <a:graphicFrameLocks noChangeAspect="1"/>
          </p:cNvGraphicFramePr>
          <p:nvPr>
            <p:extLst>
              <p:ext uri="{D42A27DB-BD31-4B8C-83A1-F6EECF244321}">
                <p14:modId xmlns:p14="http://schemas.microsoft.com/office/powerpoint/2010/main" val="4007043948"/>
              </p:ext>
            </p:extLst>
          </p:nvPr>
        </p:nvGraphicFramePr>
        <p:xfrm>
          <a:off x="7652809" y="3524582"/>
          <a:ext cx="2079625" cy="379412"/>
        </p:xfrm>
        <a:graphic>
          <a:graphicData uri="http://schemas.openxmlformats.org/presentationml/2006/ole">
            <mc:AlternateContent xmlns:mc="http://schemas.openxmlformats.org/markup-compatibility/2006">
              <mc:Choice xmlns:v="urn:schemas-microsoft-com:vml" Requires="v">
                <p:oleObj name="Equation" r:id="rId9" imgW="1257120" imgH="228600" progId="Equation.DSMT4">
                  <p:embed/>
                </p:oleObj>
              </mc:Choice>
              <mc:Fallback>
                <p:oleObj name="Equation" r:id="rId9" imgW="1257120" imgH="228600" progId="Equation.DSMT4">
                  <p:embed/>
                  <p:pic>
                    <p:nvPicPr>
                      <p:cNvPr id="18" name="オブジェクト 17">
                        <a:extLst>
                          <a:ext uri="{FF2B5EF4-FFF2-40B4-BE49-F238E27FC236}">
                            <a16:creationId xmlns:a16="http://schemas.microsoft.com/office/drawing/2014/main" id="{17F928F7-7E68-E298-E15A-3223A83BFCA2}"/>
                          </a:ext>
                        </a:extLst>
                      </p:cNvPr>
                      <p:cNvPicPr/>
                      <p:nvPr/>
                    </p:nvPicPr>
                    <p:blipFill>
                      <a:blip r:embed="rId10"/>
                      <a:stretch>
                        <a:fillRect/>
                      </a:stretch>
                    </p:blipFill>
                    <p:spPr>
                      <a:xfrm>
                        <a:off x="7652809" y="3524582"/>
                        <a:ext cx="2079625" cy="379412"/>
                      </a:xfrm>
                      <a:prstGeom prst="rect">
                        <a:avLst/>
                      </a:prstGeom>
                    </p:spPr>
                  </p:pic>
                </p:oleObj>
              </mc:Fallback>
            </mc:AlternateContent>
          </a:graphicData>
        </a:graphic>
      </p:graphicFrame>
      <p:grpSp>
        <p:nvGrpSpPr>
          <p:cNvPr id="31" name="グループ化 30">
            <a:extLst>
              <a:ext uri="{FF2B5EF4-FFF2-40B4-BE49-F238E27FC236}">
                <a16:creationId xmlns:a16="http://schemas.microsoft.com/office/drawing/2014/main" id="{A10DE903-5BAB-27EF-1727-F3EF3D4083D6}"/>
              </a:ext>
            </a:extLst>
          </p:cNvPr>
          <p:cNvGrpSpPr/>
          <p:nvPr/>
        </p:nvGrpSpPr>
        <p:grpSpPr>
          <a:xfrm>
            <a:off x="8752431" y="5093890"/>
            <a:ext cx="1253034" cy="1386281"/>
            <a:chOff x="960005" y="4800475"/>
            <a:chExt cx="1253034" cy="1386281"/>
          </a:xfrm>
        </p:grpSpPr>
        <p:sp>
          <p:nvSpPr>
            <p:cNvPr id="25" name="楕円 24">
              <a:extLst>
                <a:ext uri="{FF2B5EF4-FFF2-40B4-BE49-F238E27FC236}">
                  <a16:creationId xmlns:a16="http://schemas.microsoft.com/office/drawing/2014/main" id="{6E8AD8F1-DB2A-2D4D-C543-5DF1426ADD12}"/>
                </a:ext>
              </a:extLst>
            </p:cNvPr>
            <p:cNvSpPr/>
            <p:nvPr/>
          </p:nvSpPr>
          <p:spPr>
            <a:xfrm>
              <a:off x="960005" y="4800475"/>
              <a:ext cx="1020268" cy="447675"/>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en-US" altLang="ja-JP" sz="1200" dirty="0"/>
                <a:t>CO</a:t>
              </a:r>
              <a:r>
                <a:rPr kumimoji="1" lang="en-US" altLang="ja-JP" sz="1200" baseline="-25000" dirty="0"/>
                <a:t>2</a:t>
              </a:r>
              <a:endParaRPr kumimoji="1" lang="ja-JP" altLang="en-US" sz="1200" baseline="-25000" dirty="0"/>
            </a:p>
          </p:txBody>
        </p:sp>
        <p:sp>
          <p:nvSpPr>
            <p:cNvPr id="26" name="矢印: 上カーブ 25">
              <a:extLst>
                <a:ext uri="{FF2B5EF4-FFF2-40B4-BE49-F238E27FC236}">
                  <a16:creationId xmlns:a16="http://schemas.microsoft.com/office/drawing/2014/main" id="{1E767135-4BE7-F0CA-2431-5D3CDAE929B3}"/>
                </a:ext>
              </a:extLst>
            </p:cNvPr>
            <p:cNvSpPr/>
            <p:nvPr/>
          </p:nvSpPr>
          <p:spPr>
            <a:xfrm rot="16200000">
              <a:off x="1412973" y="5237796"/>
              <a:ext cx="1143000" cy="457132"/>
            </a:xfrm>
            <a:prstGeom prst="curvedUpArrow">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kumimoji="1" lang="ja-JP" altLang="en-US">
                <a:solidFill>
                  <a:schemeClr val="tx1"/>
                </a:solidFill>
              </a:endParaRPr>
            </a:p>
          </p:txBody>
        </p:sp>
        <p:sp>
          <p:nvSpPr>
            <p:cNvPr id="27" name="楕円 26">
              <a:extLst>
                <a:ext uri="{FF2B5EF4-FFF2-40B4-BE49-F238E27FC236}">
                  <a16:creationId xmlns:a16="http://schemas.microsoft.com/office/drawing/2014/main" id="{83BD38C0-465B-EE78-664D-70BF7D1711A7}"/>
                </a:ext>
              </a:extLst>
            </p:cNvPr>
            <p:cNvSpPr/>
            <p:nvPr/>
          </p:nvSpPr>
          <p:spPr>
            <a:xfrm>
              <a:off x="964205" y="5739081"/>
              <a:ext cx="1020268" cy="447675"/>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en-US" altLang="ja-JP" sz="1200" dirty="0"/>
                <a:t>Energy</a:t>
              </a:r>
              <a:endParaRPr kumimoji="1" lang="ja-JP" altLang="en-US" sz="1200" dirty="0"/>
            </a:p>
          </p:txBody>
        </p:sp>
      </p:grpSp>
      <p:grpSp>
        <p:nvGrpSpPr>
          <p:cNvPr id="32" name="グループ化 31">
            <a:extLst>
              <a:ext uri="{FF2B5EF4-FFF2-40B4-BE49-F238E27FC236}">
                <a16:creationId xmlns:a16="http://schemas.microsoft.com/office/drawing/2014/main" id="{9BD2EED3-C6FD-1C69-ABCE-0977A8F36399}"/>
              </a:ext>
            </a:extLst>
          </p:cNvPr>
          <p:cNvGrpSpPr/>
          <p:nvPr/>
        </p:nvGrpSpPr>
        <p:grpSpPr>
          <a:xfrm>
            <a:off x="2693524" y="2964362"/>
            <a:ext cx="1253034" cy="1386281"/>
            <a:chOff x="2336834" y="4657926"/>
            <a:chExt cx="1253034" cy="1386281"/>
          </a:xfrm>
        </p:grpSpPr>
        <p:sp>
          <p:nvSpPr>
            <p:cNvPr id="28" name="楕円 27">
              <a:extLst>
                <a:ext uri="{FF2B5EF4-FFF2-40B4-BE49-F238E27FC236}">
                  <a16:creationId xmlns:a16="http://schemas.microsoft.com/office/drawing/2014/main" id="{2CF9D11E-32E5-C4C0-AD8F-607B695F0D43}"/>
                </a:ext>
              </a:extLst>
            </p:cNvPr>
            <p:cNvSpPr/>
            <p:nvPr/>
          </p:nvSpPr>
          <p:spPr>
            <a:xfrm>
              <a:off x="2336834" y="4657926"/>
              <a:ext cx="1020268" cy="447675"/>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en-US" altLang="ja-JP" sz="1200" dirty="0"/>
                <a:t>CO</a:t>
              </a:r>
              <a:r>
                <a:rPr kumimoji="1" lang="en-US" altLang="ja-JP" sz="1200" baseline="-25000" dirty="0"/>
                <a:t>2</a:t>
              </a:r>
              <a:endParaRPr kumimoji="1" lang="ja-JP" altLang="en-US" sz="1200" baseline="-25000" dirty="0"/>
            </a:p>
          </p:txBody>
        </p:sp>
        <p:sp>
          <p:nvSpPr>
            <p:cNvPr id="29" name="矢印: 上カーブ 28">
              <a:extLst>
                <a:ext uri="{FF2B5EF4-FFF2-40B4-BE49-F238E27FC236}">
                  <a16:creationId xmlns:a16="http://schemas.microsoft.com/office/drawing/2014/main" id="{F66F5819-660F-F098-C730-000D0AA703A3}"/>
                </a:ext>
              </a:extLst>
            </p:cNvPr>
            <p:cNvSpPr/>
            <p:nvPr/>
          </p:nvSpPr>
          <p:spPr>
            <a:xfrm rot="16200000">
              <a:off x="2789802" y="5095247"/>
              <a:ext cx="1143000" cy="457132"/>
            </a:xfrm>
            <a:prstGeom prst="curvedUpArrow">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kumimoji="1" lang="ja-JP" altLang="en-US">
                <a:solidFill>
                  <a:schemeClr val="tx1"/>
                </a:solidFill>
              </a:endParaRPr>
            </a:p>
          </p:txBody>
        </p:sp>
        <p:sp>
          <p:nvSpPr>
            <p:cNvPr id="30" name="楕円 29">
              <a:extLst>
                <a:ext uri="{FF2B5EF4-FFF2-40B4-BE49-F238E27FC236}">
                  <a16:creationId xmlns:a16="http://schemas.microsoft.com/office/drawing/2014/main" id="{B1F57BDF-100E-6BFC-4188-D24D625ECE0E}"/>
                </a:ext>
              </a:extLst>
            </p:cNvPr>
            <p:cNvSpPr/>
            <p:nvPr/>
          </p:nvSpPr>
          <p:spPr>
            <a:xfrm>
              <a:off x="2341034" y="5596532"/>
              <a:ext cx="1020268" cy="447675"/>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en-US" altLang="ja-JP" sz="1200" dirty="0"/>
                <a:t>Energy</a:t>
              </a:r>
              <a:endParaRPr kumimoji="1" lang="ja-JP" altLang="en-US" sz="1200" dirty="0"/>
            </a:p>
          </p:txBody>
        </p:sp>
      </p:grpSp>
      <p:grpSp>
        <p:nvGrpSpPr>
          <p:cNvPr id="33" name="グループ化 32">
            <a:extLst>
              <a:ext uri="{FF2B5EF4-FFF2-40B4-BE49-F238E27FC236}">
                <a16:creationId xmlns:a16="http://schemas.microsoft.com/office/drawing/2014/main" id="{B6209587-7EBF-C0DC-F794-09884AE71542}"/>
              </a:ext>
            </a:extLst>
          </p:cNvPr>
          <p:cNvGrpSpPr/>
          <p:nvPr/>
        </p:nvGrpSpPr>
        <p:grpSpPr>
          <a:xfrm>
            <a:off x="417018" y="1275994"/>
            <a:ext cx="1253034" cy="1386281"/>
            <a:chOff x="2336834" y="4657926"/>
            <a:chExt cx="1253034" cy="1386281"/>
          </a:xfrm>
        </p:grpSpPr>
        <p:sp>
          <p:nvSpPr>
            <p:cNvPr id="34" name="楕円 33">
              <a:extLst>
                <a:ext uri="{FF2B5EF4-FFF2-40B4-BE49-F238E27FC236}">
                  <a16:creationId xmlns:a16="http://schemas.microsoft.com/office/drawing/2014/main" id="{13DD069B-2522-343A-5C32-09331DC31AC3}"/>
                </a:ext>
              </a:extLst>
            </p:cNvPr>
            <p:cNvSpPr/>
            <p:nvPr/>
          </p:nvSpPr>
          <p:spPr>
            <a:xfrm>
              <a:off x="2336834" y="4657926"/>
              <a:ext cx="1020268" cy="447675"/>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en-US" altLang="ja-JP" sz="1200" dirty="0"/>
                <a:t>CO</a:t>
              </a:r>
              <a:r>
                <a:rPr kumimoji="1" lang="en-US" altLang="ja-JP" sz="1200" baseline="-25000" dirty="0"/>
                <a:t>2</a:t>
              </a:r>
              <a:endParaRPr kumimoji="1" lang="ja-JP" altLang="en-US" sz="1200" baseline="-25000" dirty="0"/>
            </a:p>
          </p:txBody>
        </p:sp>
        <p:sp>
          <p:nvSpPr>
            <p:cNvPr id="35" name="矢印: 上カーブ 34">
              <a:extLst>
                <a:ext uri="{FF2B5EF4-FFF2-40B4-BE49-F238E27FC236}">
                  <a16:creationId xmlns:a16="http://schemas.microsoft.com/office/drawing/2014/main" id="{43097690-37A1-7C54-DC60-E2D51336F269}"/>
                </a:ext>
              </a:extLst>
            </p:cNvPr>
            <p:cNvSpPr/>
            <p:nvPr/>
          </p:nvSpPr>
          <p:spPr>
            <a:xfrm rot="16200000">
              <a:off x="2789802" y="5095247"/>
              <a:ext cx="1143000" cy="457132"/>
            </a:xfrm>
            <a:prstGeom prst="curvedUpArrow">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kumimoji="1" lang="ja-JP" altLang="en-US">
                <a:solidFill>
                  <a:schemeClr val="tx1"/>
                </a:solidFill>
              </a:endParaRPr>
            </a:p>
          </p:txBody>
        </p:sp>
        <p:sp>
          <p:nvSpPr>
            <p:cNvPr id="36" name="楕円 35">
              <a:extLst>
                <a:ext uri="{FF2B5EF4-FFF2-40B4-BE49-F238E27FC236}">
                  <a16:creationId xmlns:a16="http://schemas.microsoft.com/office/drawing/2014/main" id="{235CF7B7-4506-53CF-9D99-840B261D3AD7}"/>
                </a:ext>
              </a:extLst>
            </p:cNvPr>
            <p:cNvSpPr/>
            <p:nvPr/>
          </p:nvSpPr>
          <p:spPr>
            <a:xfrm>
              <a:off x="2341034" y="5596532"/>
              <a:ext cx="1020268" cy="447675"/>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en-US" altLang="ja-JP" sz="1200" dirty="0"/>
                <a:t>Energy</a:t>
              </a:r>
              <a:endParaRPr kumimoji="1" lang="ja-JP" altLang="en-US" sz="1200" dirty="0"/>
            </a:p>
          </p:txBody>
        </p:sp>
      </p:grpSp>
      <p:grpSp>
        <p:nvGrpSpPr>
          <p:cNvPr id="37" name="グループ化 36">
            <a:extLst>
              <a:ext uri="{FF2B5EF4-FFF2-40B4-BE49-F238E27FC236}">
                <a16:creationId xmlns:a16="http://schemas.microsoft.com/office/drawing/2014/main" id="{864724E5-A34F-4EB9-F44A-1E3C7378096A}"/>
              </a:ext>
            </a:extLst>
          </p:cNvPr>
          <p:cNvGrpSpPr/>
          <p:nvPr/>
        </p:nvGrpSpPr>
        <p:grpSpPr>
          <a:xfrm>
            <a:off x="6449513" y="3755103"/>
            <a:ext cx="1253034" cy="1386281"/>
            <a:chOff x="960005" y="4800475"/>
            <a:chExt cx="1253034" cy="1386281"/>
          </a:xfrm>
        </p:grpSpPr>
        <p:sp>
          <p:nvSpPr>
            <p:cNvPr id="38" name="楕円 37">
              <a:extLst>
                <a:ext uri="{FF2B5EF4-FFF2-40B4-BE49-F238E27FC236}">
                  <a16:creationId xmlns:a16="http://schemas.microsoft.com/office/drawing/2014/main" id="{0FF15BCC-B43E-7C10-E9CF-9E04024D817D}"/>
                </a:ext>
              </a:extLst>
            </p:cNvPr>
            <p:cNvSpPr/>
            <p:nvPr/>
          </p:nvSpPr>
          <p:spPr>
            <a:xfrm>
              <a:off x="960005" y="4800475"/>
              <a:ext cx="1020268" cy="447675"/>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en-US" altLang="ja-JP" sz="1200" dirty="0"/>
                <a:t>CO</a:t>
              </a:r>
              <a:r>
                <a:rPr kumimoji="1" lang="en-US" altLang="ja-JP" sz="1200" baseline="-25000" dirty="0"/>
                <a:t>2</a:t>
              </a:r>
              <a:endParaRPr kumimoji="1" lang="ja-JP" altLang="en-US" sz="1200" baseline="-25000" dirty="0"/>
            </a:p>
          </p:txBody>
        </p:sp>
        <p:sp>
          <p:nvSpPr>
            <p:cNvPr id="39" name="矢印: 上カーブ 38">
              <a:extLst>
                <a:ext uri="{FF2B5EF4-FFF2-40B4-BE49-F238E27FC236}">
                  <a16:creationId xmlns:a16="http://schemas.microsoft.com/office/drawing/2014/main" id="{4F125107-C870-0C57-6CDC-FD0A6195E6DB}"/>
                </a:ext>
              </a:extLst>
            </p:cNvPr>
            <p:cNvSpPr/>
            <p:nvPr/>
          </p:nvSpPr>
          <p:spPr>
            <a:xfrm rot="16200000">
              <a:off x="1412973" y="5237796"/>
              <a:ext cx="1143000" cy="457132"/>
            </a:xfrm>
            <a:prstGeom prst="curvedUpArrow">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kumimoji="1" lang="ja-JP" altLang="en-US">
                <a:solidFill>
                  <a:schemeClr val="tx1"/>
                </a:solidFill>
              </a:endParaRPr>
            </a:p>
          </p:txBody>
        </p:sp>
        <p:sp>
          <p:nvSpPr>
            <p:cNvPr id="40" name="楕円 39">
              <a:extLst>
                <a:ext uri="{FF2B5EF4-FFF2-40B4-BE49-F238E27FC236}">
                  <a16:creationId xmlns:a16="http://schemas.microsoft.com/office/drawing/2014/main" id="{64CC46FE-9919-A839-FC8F-1FA70E304243}"/>
                </a:ext>
              </a:extLst>
            </p:cNvPr>
            <p:cNvSpPr/>
            <p:nvPr/>
          </p:nvSpPr>
          <p:spPr>
            <a:xfrm>
              <a:off x="964205" y="5739081"/>
              <a:ext cx="1020268" cy="447675"/>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en-US" altLang="ja-JP" sz="1200" dirty="0"/>
                <a:t>Energy</a:t>
              </a:r>
              <a:endParaRPr kumimoji="1" lang="ja-JP" altLang="en-US" sz="1200" dirty="0"/>
            </a:p>
          </p:txBody>
        </p:sp>
      </p:grpSp>
      <p:grpSp>
        <p:nvGrpSpPr>
          <p:cNvPr id="41" name="グループ化 40">
            <a:extLst>
              <a:ext uri="{FF2B5EF4-FFF2-40B4-BE49-F238E27FC236}">
                <a16:creationId xmlns:a16="http://schemas.microsoft.com/office/drawing/2014/main" id="{5A200DDC-C768-45AC-11A2-B84A72D89685}"/>
              </a:ext>
            </a:extLst>
          </p:cNvPr>
          <p:cNvGrpSpPr/>
          <p:nvPr/>
        </p:nvGrpSpPr>
        <p:grpSpPr>
          <a:xfrm>
            <a:off x="6481231" y="5080364"/>
            <a:ext cx="1253034" cy="1386281"/>
            <a:chOff x="960005" y="4800475"/>
            <a:chExt cx="1253034" cy="1386281"/>
          </a:xfrm>
        </p:grpSpPr>
        <p:sp>
          <p:nvSpPr>
            <p:cNvPr id="42" name="楕円 41">
              <a:extLst>
                <a:ext uri="{FF2B5EF4-FFF2-40B4-BE49-F238E27FC236}">
                  <a16:creationId xmlns:a16="http://schemas.microsoft.com/office/drawing/2014/main" id="{8BF8FDA7-AB89-195D-C5CA-8AE42283DBF8}"/>
                </a:ext>
              </a:extLst>
            </p:cNvPr>
            <p:cNvSpPr/>
            <p:nvPr/>
          </p:nvSpPr>
          <p:spPr>
            <a:xfrm>
              <a:off x="960005" y="4800475"/>
              <a:ext cx="1020268" cy="447675"/>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en-US" altLang="ja-JP" sz="1200" dirty="0"/>
                <a:t>CO</a:t>
              </a:r>
              <a:r>
                <a:rPr kumimoji="1" lang="en-US" altLang="ja-JP" sz="1200" baseline="-25000" dirty="0"/>
                <a:t>2</a:t>
              </a:r>
              <a:endParaRPr kumimoji="1" lang="ja-JP" altLang="en-US" sz="1200" baseline="-25000" dirty="0"/>
            </a:p>
          </p:txBody>
        </p:sp>
        <p:sp>
          <p:nvSpPr>
            <p:cNvPr id="43" name="矢印: 上カーブ 42">
              <a:extLst>
                <a:ext uri="{FF2B5EF4-FFF2-40B4-BE49-F238E27FC236}">
                  <a16:creationId xmlns:a16="http://schemas.microsoft.com/office/drawing/2014/main" id="{EA655AE1-5FE0-6825-BB1B-D4A907B7A42E}"/>
                </a:ext>
              </a:extLst>
            </p:cNvPr>
            <p:cNvSpPr/>
            <p:nvPr/>
          </p:nvSpPr>
          <p:spPr>
            <a:xfrm rot="16200000">
              <a:off x="1412973" y="5237796"/>
              <a:ext cx="1143000" cy="457132"/>
            </a:xfrm>
            <a:prstGeom prst="curvedUpArrow">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kumimoji="1" lang="ja-JP" altLang="en-US">
                <a:solidFill>
                  <a:schemeClr val="tx1"/>
                </a:solidFill>
              </a:endParaRPr>
            </a:p>
          </p:txBody>
        </p:sp>
        <p:sp>
          <p:nvSpPr>
            <p:cNvPr id="44" name="楕円 43">
              <a:extLst>
                <a:ext uri="{FF2B5EF4-FFF2-40B4-BE49-F238E27FC236}">
                  <a16:creationId xmlns:a16="http://schemas.microsoft.com/office/drawing/2014/main" id="{8A5ED0A2-94BC-8D25-AC95-F35582AA3DE3}"/>
                </a:ext>
              </a:extLst>
            </p:cNvPr>
            <p:cNvSpPr/>
            <p:nvPr/>
          </p:nvSpPr>
          <p:spPr>
            <a:xfrm>
              <a:off x="964205" y="5739081"/>
              <a:ext cx="1020268" cy="447675"/>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en-US" altLang="ja-JP" sz="1200" dirty="0"/>
                <a:t>Energy</a:t>
              </a:r>
              <a:endParaRPr kumimoji="1" lang="ja-JP" altLang="en-US" sz="1200" dirty="0"/>
            </a:p>
          </p:txBody>
        </p:sp>
      </p:grpSp>
      <p:sp>
        <p:nvSpPr>
          <p:cNvPr id="45" name="テキスト ボックス 44">
            <a:extLst>
              <a:ext uri="{FF2B5EF4-FFF2-40B4-BE49-F238E27FC236}">
                <a16:creationId xmlns:a16="http://schemas.microsoft.com/office/drawing/2014/main" id="{3EDC53B1-CE6E-EC1C-7919-E06E5EE640C8}"/>
              </a:ext>
            </a:extLst>
          </p:cNvPr>
          <p:cNvSpPr txBox="1"/>
          <p:nvPr/>
        </p:nvSpPr>
        <p:spPr>
          <a:xfrm>
            <a:off x="1794933" y="4424630"/>
            <a:ext cx="3143247" cy="923330"/>
          </a:xfrm>
          <a:prstGeom prst="rect">
            <a:avLst/>
          </a:prstGeom>
          <a:noFill/>
        </p:spPr>
        <p:txBody>
          <a:bodyPr wrap="square" rtlCol="0">
            <a:spAutoFit/>
          </a:bodyPr>
          <a:lstStyle/>
          <a:p>
            <a:pPr algn="ctr"/>
            <a:r>
              <a:rPr kumimoji="1" lang="en-US" altLang="ja-JP" b="1" dirty="0">
                <a:solidFill>
                  <a:srgbClr val="0070C0"/>
                </a:solidFill>
              </a:rPr>
              <a:t>CO</a:t>
            </a:r>
            <a:r>
              <a:rPr kumimoji="1" lang="en-US" altLang="ja-JP" b="1" baseline="-25000" dirty="0">
                <a:solidFill>
                  <a:srgbClr val="0070C0"/>
                </a:solidFill>
              </a:rPr>
              <a:t>2</a:t>
            </a:r>
            <a:r>
              <a:rPr kumimoji="1" lang="en-US" altLang="ja-JP" b="1" dirty="0">
                <a:solidFill>
                  <a:srgbClr val="0070C0"/>
                </a:solidFill>
              </a:rPr>
              <a:t> circulation system</a:t>
            </a:r>
          </a:p>
          <a:p>
            <a:pPr algn="ctr"/>
            <a:r>
              <a:rPr lang="en-US" altLang="ja-JP" b="1" dirty="0">
                <a:solidFill>
                  <a:srgbClr val="0070C0"/>
                </a:solidFill>
              </a:rPr>
              <a:t>of Cryo-DAC and Methanation</a:t>
            </a:r>
            <a:endParaRPr kumimoji="1" lang="ja-JP" altLang="en-US" b="1" dirty="0">
              <a:solidFill>
                <a:srgbClr val="0070C0"/>
              </a:solidFill>
            </a:endParaRPr>
          </a:p>
        </p:txBody>
      </p:sp>
      <p:sp>
        <p:nvSpPr>
          <p:cNvPr id="46" name="テキスト ボックス 45">
            <a:extLst>
              <a:ext uri="{FF2B5EF4-FFF2-40B4-BE49-F238E27FC236}">
                <a16:creationId xmlns:a16="http://schemas.microsoft.com/office/drawing/2014/main" id="{40930D64-3ED1-E813-8364-0A1193A272CA}"/>
              </a:ext>
            </a:extLst>
          </p:cNvPr>
          <p:cNvSpPr txBox="1"/>
          <p:nvPr/>
        </p:nvSpPr>
        <p:spPr>
          <a:xfrm>
            <a:off x="7038976" y="2786950"/>
            <a:ext cx="3143247" cy="369332"/>
          </a:xfrm>
          <a:prstGeom prst="rect">
            <a:avLst/>
          </a:prstGeom>
          <a:noFill/>
        </p:spPr>
        <p:txBody>
          <a:bodyPr wrap="square" rtlCol="0">
            <a:spAutoFit/>
          </a:bodyPr>
          <a:lstStyle/>
          <a:p>
            <a:pPr algn="ctr"/>
            <a:r>
              <a:rPr kumimoji="1" lang="en-US" altLang="ja-JP" b="1" dirty="0">
                <a:solidFill>
                  <a:srgbClr val="0070C0"/>
                </a:solidFill>
              </a:rPr>
              <a:t>Hydrogen supply</a:t>
            </a:r>
            <a:endParaRPr kumimoji="1" lang="ja-JP" altLang="en-US" b="1" dirty="0">
              <a:solidFill>
                <a:srgbClr val="0070C0"/>
              </a:solidFill>
            </a:endParaRPr>
          </a:p>
        </p:txBody>
      </p:sp>
      <p:sp>
        <p:nvSpPr>
          <p:cNvPr id="47" name="四角形: 角を丸くする 46">
            <a:extLst>
              <a:ext uri="{FF2B5EF4-FFF2-40B4-BE49-F238E27FC236}">
                <a16:creationId xmlns:a16="http://schemas.microsoft.com/office/drawing/2014/main" id="{5B8456A8-4366-38D2-477B-C23E661443BF}"/>
              </a:ext>
            </a:extLst>
          </p:cNvPr>
          <p:cNvSpPr/>
          <p:nvPr/>
        </p:nvSpPr>
        <p:spPr>
          <a:xfrm>
            <a:off x="139606" y="3748113"/>
            <a:ext cx="1591733" cy="826028"/>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ja-JP" sz="1400" b="1" dirty="0"/>
              <a:t>LNG Cold Energy</a:t>
            </a:r>
            <a:endParaRPr kumimoji="1" lang="ja-JP" altLang="en-US" sz="1400" b="1" dirty="0"/>
          </a:p>
        </p:txBody>
      </p:sp>
      <p:sp>
        <p:nvSpPr>
          <p:cNvPr id="4" name="星: 5 pt 3">
            <a:extLst>
              <a:ext uri="{FF2B5EF4-FFF2-40B4-BE49-F238E27FC236}">
                <a16:creationId xmlns:a16="http://schemas.microsoft.com/office/drawing/2014/main" id="{89D7E3E2-93A2-D56C-03E1-FB272C9687DD}"/>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テキスト ボックス 13">
            <a:extLst>
              <a:ext uri="{FF2B5EF4-FFF2-40B4-BE49-F238E27FC236}">
                <a16:creationId xmlns:a16="http://schemas.microsoft.com/office/drawing/2014/main" id="{1070F8F9-09FD-8151-5EF6-4AEA9A66686F}"/>
              </a:ext>
            </a:extLst>
          </p:cNvPr>
          <p:cNvSpPr txBox="1"/>
          <p:nvPr/>
        </p:nvSpPr>
        <p:spPr>
          <a:xfrm>
            <a:off x="1337733" y="922866"/>
            <a:ext cx="1367367" cy="369332"/>
          </a:xfrm>
          <a:prstGeom prst="rect">
            <a:avLst/>
          </a:prstGeom>
          <a:noFill/>
        </p:spPr>
        <p:txBody>
          <a:bodyPr wrap="square" rtlCol="0">
            <a:spAutoFit/>
          </a:bodyPr>
          <a:lstStyle/>
          <a:p>
            <a:pPr algn="ctr"/>
            <a:r>
              <a:rPr kumimoji="1" lang="en-US" altLang="ja-JP" b="1" dirty="0"/>
              <a:t>CO</a:t>
            </a:r>
            <a:r>
              <a:rPr kumimoji="1" lang="en-US" altLang="ja-JP" b="1" baseline="-25000" dirty="0"/>
              <a:t>2</a:t>
            </a:r>
            <a:r>
              <a:rPr kumimoji="1" lang="en-US" altLang="ja-JP" b="1" dirty="0"/>
              <a:t>: -100</a:t>
            </a:r>
            <a:endParaRPr kumimoji="1" lang="ja-JP" altLang="en-US" b="1" dirty="0"/>
          </a:p>
        </p:txBody>
      </p:sp>
      <p:sp>
        <p:nvSpPr>
          <p:cNvPr id="21" name="テキスト ボックス 20">
            <a:extLst>
              <a:ext uri="{FF2B5EF4-FFF2-40B4-BE49-F238E27FC236}">
                <a16:creationId xmlns:a16="http://schemas.microsoft.com/office/drawing/2014/main" id="{BC41049E-3B6C-2B9E-0B92-F441C799FDB4}"/>
              </a:ext>
            </a:extLst>
          </p:cNvPr>
          <p:cNvSpPr txBox="1"/>
          <p:nvPr/>
        </p:nvSpPr>
        <p:spPr>
          <a:xfrm>
            <a:off x="4653271" y="921839"/>
            <a:ext cx="1367367" cy="369332"/>
          </a:xfrm>
          <a:prstGeom prst="rect">
            <a:avLst/>
          </a:prstGeom>
          <a:noFill/>
        </p:spPr>
        <p:txBody>
          <a:bodyPr wrap="square" rtlCol="0">
            <a:spAutoFit/>
          </a:bodyPr>
          <a:lstStyle/>
          <a:p>
            <a:pPr algn="ctr"/>
            <a:r>
              <a:rPr kumimoji="1" lang="en-US" altLang="ja-JP" b="1" dirty="0"/>
              <a:t>CO</a:t>
            </a:r>
            <a:r>
              <a:rPr kumimoji="1" lang="en-US" altLang="ja-JP" b="1" baseline="-25000" dirty="0"/>
              <a:t>2</a:t>
            </a:r>
            <a:r>
              <a:rPr kumimoji="1" lang="en-US" altLang="ja-JP" b="1" dirty="0"/>
              <a:t>: +100</a:t>
            </a:r>
            <a:endParaRPr kumimoji="1" lang="ja-JP" altLang="en-US" b="1" dirty="0"/>
          </a:p>
        </p:txBody>
      </p:sp>
    </p:spTree>
    <p:extLst>
      <p:ext uri="{BB962C8B-B14F-4D97-AF65-F5344CB8AC3E}">
        <p14:creationId xmlns:p14="http://schemas.microsoft.com/office/powerpoint/2010/main" val="1126850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500"/>
                                        <p:tgtEl>
                                          <p:spTgt spid="3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par>
                                <p:cTn id="28" presetID="10" presetClass="entr" presetSubtype="0" fill="hold" nodeType="with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fade">
                                      <p:cBhvr>
                                        <p:cTn id="30" dur="500"/>
                                        <p:tgtEl>
                                          <p:spTgt spid="41"/>
                                        </p:tgtEl>
                                      </p:cBhvr>
                                    </p:animEffect>
                                  </p:childTnLst>
                                </p:cTn>
                              </p:par>
                              <p:par>
                                <p:cTn id="31" presetID="10" presetClass="entr" presetSubtype="0" fill="hold"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a:extLst>
              <a:ext uri="{FF2B5EF4-FFF2-40B4-BE49-F238E27FC236}">
                <a16:creationId xmlns:a16="http://schemas.microsoft.com/office/drawing/2014/main" id="{623ABB5B-4BB2-E23B-D3B0-CDB7E262A7C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48027" y="1764924"/>
            <a:ext cx="5400040" cy="3602990"/>
          </a:xfrm>
          <a:prstGeom prst="rect">
            <a:avLst/>
          </a:prstGeom>
          <a:noFill/>
          <a:ln>
            <a:noFill/>
          </a:ln>
        </p:spPr>
      </p:pic>
      <p:sp>
        <p:nvSpPr>
          <p:cNvPr id="4" name="テキスト ボックス 3">
            <a:extLst>
              <a:ext uri="{FF2B5EF4-FFF2-40B4-BE49-F238E27FC236}">
                <a16:creationId xmlns:a16="http://schemas.microsoft.com/office/drawing/2014/main" id="{7D5E7C32-0AE0-D5A5-82E8-36A6AA876E1A}"/>
              </a:ext>
            </a:extLst>
          </p:cNvPr>
          <p:cNvSpPr txBox="1"/>
          <p:nvPr/>
        </p:nvSpPr>
        <p:spPr>
          <a:xfrm>
            <a:off x="6648027" y="5367914"/>
            <a:ext cx="5400040" cy="738664"/>
          </a:xfrm>
          <a:prstGeom prst="rect">
            <a:avLst/>
          </a:prstGeom>
          <a:noFill/>
        </p:spPr>
        <p:txBody>
          <a:bodyPr wrap="square">
            <a:spAutoFit/>
          </a:bodyPr>
          <a:lstStyle/>
          <a:p>
            <a:pPr algn="ctr"/>
            <a:r>
              <a:rPr lang="en-US" altLang="ja-JP" sz="1400" dirty="0"/>
              <a:t>Source: Created by the authors.</a:t>
            </a:r>
          </a:p>
          <a:p>
            <a:pPr algn="ctr"/>
            <a:r>
              <a:rPr lang="en-US" altLang="ja-JP" sz="1400" dirty="0"/>
              <a:t>Figure 2 System boundaries of the CO2 circulation with Cryo-DAC and methanation</a:t>
            </a:r>
          </a:p>
        </p:txBody>
      </p:sp>
      <p:sp>
        <p:nvSpPr>
          <p:cNvPr id="5" name="テキスト ボックス 4">
            <a:extLst>
              <a:ext uri="{FF2B5EF4-FFF2-40B4-BE49-F238E27FC236}">
                <a16:creationId xmlns:a16="http://schemas.microsoft.com/office/drawing/2014/main" id="{0F06AC8C-516E-C179-4B42-7C26A7909AD7}"/>
              </a:ext>
            </a:extLst>
          </p:cNvPr>
          <p:cNvSpPr txBox="1"/>
          <p:nvPr/>
        </p:nvSpPr>
        <p:spPr>
          <a:xfrm>
            <a:off x="476738" y="147684"/>
            <a:ext cx="5477022" cy="6186309"/>
          </a:xfrm>
          <a:prstGeom prst="rect">
            <a:avLst/>
          </a:prstGeom>
          <a:noFill/>
        </p:spPr>
        <p:txBody>
          <a:bodyPr wrap="square">
            <a:spAutoFit/>
          </a:bodyPr>
          <a:lstStyle/>
          <a:p>
            <a:r>
              <a:rPr lang="en-US" altLang="ja-JP"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【System boundaries of the CO</a:t>
            </a:r>
            <a:r>
              <a:rPr lang="en-US" altLang="ja-JP" b="1" kern="100" baseline="-250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2</a:t>
            </a:r>
            <a:r>
              <a:rPr lang="en-US" altLang="ja-JP"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 circulation model using the Cryo-DAC and methanation】</a:t>
            </a:r>
            <a:endParaRPr lang="ja-JP" altLang="en-US"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endParaRPr>
          </a:p>
          <a:p>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a:t>
            </a:r>
          </a:p>
          <a:p>
            <a:pPr marL="285750" indent="-285750">
              <a:buFont typeface="Wingdings" panose="05000000000000000000" pitchFamily="2" charset="2"/>
              <a:buChar char="n"/>
            </a:pPr>
            <a:r>
              <a:rPr lang="en-US" altLang="ja-JP" b="1" u="sng"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LNG that supply cold energy does not included in the CO2 circulation system, as the cold energy is surplus and .</a:t>
            </a:r>
            <a:endParaRPr lang="ja-JP" altLang="ja-JP" sz="1800" b="1" u="sng"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endParaRPr>
          </a:p>
          <a:p>
            <a:pPr algn="just"/>
            <a:r>
              <a:rPr lang="en-US" altLang="ja-JP" sz="1800" b="1" kern="100" dirty="0">
                <a:effectLst/>
                <a:latin typeface="游明朝" panose="02020400000000000000" pitchFamily="18" charset="-128"/>
                <a:ea typeface="游明朝" panose="02020400000000000000" pitchFamily="18" charset="-128"/>
                <a:cs typeface="Times New Roman" panose="02020603050405020304" pitchFamily="18" charset="0"/>
              </a:rPr>
              <a:t> </a:t>
            </a:r>
            <a:endParaRPr lang="ja-JP" altLang="ja-JP" sz="1800" b="1"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r>
              <a:rPr lang="en-US" altLang="ja-JP" sz="1800" b="1" kern="100" dirty="0">
                <a:effectLst/>
                <a:latin typeface="游明朝" panose="02020400000000000000" pitchFamily="18" charset="-128"/>
                <a:ea typeface="游明朝" panose="02020400000000000000" pitchFamily="18" charset="-128"/>
                <a:cs typeface="Times New Roman" panose="02020603050405020304" pitchFamily="18" charset="0"/>
              </a:rPr>
              <a:t>(Ⅰ)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Subsystem boundary of Cryo-DAC only</a:t>
            </a:r>
            <a:endParaRPr lang="ja-JP"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endParaRPr>
          </a:p>
          <a:p>
            <a:pPr marL="342900" indent="-342900" algn="just">
              <a:buFont typeface="Wingdings" panose="05000000000000000000" pitchFamily="2" charset="2"/>
              <a:buChar char="n"/>
            </a:pP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whether the Cryo-DAC system alone captures more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than that emitted during the production of the energy and resources required to capture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from the atmosphere</a:t>
            </a:r>
          </a:p>
          <a:p>
            <a:pPr marL="342900" indent="-342900" algn="just">
              <a:buFont typeface="Wingdings" panose="05000000000000000000" pitchFamily="2" charset="2"/>
              <a:buChar char="n"/>
            </a:pP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if so, the extent to which the system offsets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emissions by capture.</a:t>
            </a:r>
            <a:endParaRPr lang="ja-JP"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a:t>
            </a:r>
            <a:endParaRPr lang="ja-JP"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r>
              <a:rPr lang="en-US" altLang="ja-JP" sz="1800" b="1" kern="100" dirty="0">
                <a:effectLst/>
                <a:latin typeface="游明朝" panose="02020400000000000000" pitchFamily="18" charset="-128"/>
                <a:ea typeface="游明朝" panose="02020400000000000000" pitchFamily="18" charset="-128"/>
                <a:cs typeface="Times New Roman" panose="02020603050405020304" pitchFamily="18" charset="0"/>
              </a:rPr>
              <a:t>(II)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Subsystem boundary of the CO</a:t>
            </a:r>
            <a:r>
              <a:rPr lang="en-US" altLang="ja-JP" sz="18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circulation system with Cryo-DAC and methanation, excluding methane-consumption </a:t>
            </a:r>
          </a:p>
          <a:p>
            <a:pPr marL="285750" indent="-285750" algn="just">
              <a:buFont typeface="Wingdings" panose="05000000000000000000" pitchFamily="2" charset="2"/>
              <a:buChar char="n"/>
            </a:pP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In the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circulation</a:t>
            </a:r>
            <a:r>
              <a:rPr lang="ja-JP" altLang="en-US" kern="100" dirty="0">
                <a:latin typeface="游明朝" panose="02020400000000000000" pitchFamily="18" charset="-128"/>
                <a:ea typeface="游明朝" panose="02020400000000000000" pitchFamily="18" charset="-128"/>
                <a:cs typeface="Times New Roman" panose="02020603050405020304" pitchFamily="18" charset="0"/>
              </a:rPr>
              <a:t> </a:t>
            </a:r>
            <a:r>
              <a:rPr lang="en-US" altLang="ja-JP" kern="100" dirty="0">
                <a:latin typeface="游明朝" panose="02020400000000000000" pitchFamily="18" charset="-128"/>
                <a:ea typeface="游明朝" panose="02020400000000000000" pitchFamily="18" charset="-128"/>
                <a:cs typeface="Times New Roman" panose="02020603050405020304" pitchFamily="18" charset="0"/>
              </a:rPr>
              <a:t>system</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methane-consumption is excluded. Therefore, the LC-CO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of the synthetic methane is targeting. </a:t>
            </a:r>
            <a:endParaRPr lang="ja-JP"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endParaRPr lang="ja-JP"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3" name="スライド番号プレースホルダー 2">
            <a:extLst>
              <a:ext uri="{FF2B5EF4-FFF2-40B4-BE49-F238E27FC236}">
                <a16:creationId xmlns:a16="http://schemas.microsoft.com/office/drawing/2014/main" id="{91406D3A-1E6A-5C18-6429-9B5E226B99C8}"/>
              </a:ext>
            </a:extLst>
          </p:cNvPr>
          <p:cNvSpPr>
            <a:spLocks noGrp="1"/>
          </p:cNvSpPr>
          <p:nvPr>
            <p:ph type="sldNum" sz="quarter" idx="12"/>
          </p:nvPr>
        </p:nvSpPr>
        <p:spPr/>
        <p:txBody>
          <a:bodyPr/>
          <a:lstStyle/>
          <a:p>
            <a:fld id="{337354BD-5380-4451-B293-4A25DA93DDCA}" type="slidenum">
              <a:rPr kumimoji="1" lang="ja-JP" altLang="en-US" smtClean="0"/>
              <a:t>8</a:t>
            </a:fld>
            <a:endParaRPr kumimoji="1" lang="ja-JP" altLang="en-US"/>
          </a:p>
        </p:txBody>
      </p:sp>
      <p:sp>
        <p:nvSpPr>
          <p:cNvPr id="6" name="テキスト ボックス 5">
            <a:extLst>
              <a:ext uri="{FF2B5EF4-FFF2-40B4-BE49-F238E27FC236}">
                <a16:creationId xmlns:a16="http://schemas.microsoft.com/office/drawing/2014/main" id="{DD92EA12-BD53-3D95-ED6C-88D79C48BC25}"/>
              </a:ext>
            </a:extLst>
          </p:cNvPr>
          <p:cNvSpPr txBox="1"/>
          <p:nvPr/>
        </p:nvSpPr>
        <p:spPr>
          <a:xfrm>
            <a:off x="6096000" y="149159"/>
            <a:ext cx="6096000" cy="1477328"/>
          </a:xfrm>
          <a:prstGeom prst="rect">
            <a:avLst/>
          </a:prstGeom>
          <a:noFill/>
        </p:spPr>
        <p:txBody>
          <a:bodyPr wrap="square">
            <a:spAutoFit/>
          </a:bodyPr>
          <a:lstStyle/>
          <a:p>
            <a:pPr algn="just"/>
            <a:r>
              <a:rPr lang="en-US" altLang="ja-JP" sz="1800" b="1" kern="100" dirty="0">
                <a:effectLst/>
                <a:latin typeface="游明朝" panose="02020400000000000000" pitchFamily="18" charset="-128"/>
                <a:ea typeface="游明朝" panose="02020400000000000000" pitchFamily="18" charset="-128"/>
                <a:cs typeface="Times New Roman" panose="02020603050405020304" pitchFamily="18" charset="0"/>
              </a:rPr>
              <a:t>(</a:t>
            </a:r>
            <a:r>
              <a:rPr lang="ja-JP" altLang="ja-JP" sz="1800" b="1" kern="100" dirty="0">
                <a:effectLst/>
                <a:latin typeface="游明朝" panose="02020400000000000000" pitchFamily="18" charset="-128"/>
                <a:ea typeface="游明朝" panose="02020400000000000000" pitchFamily="18" charset="-128"/>
                <a:cs typeface="Times New Roman" panose="02020603050405020304" pitchFamily="18" charset="0"/>
              </a:rPr>
              <a:t>Ⅲ</a:t>
            </a:r>
            <a:r>
              <a:rPr lang="en-US" altLang="ja-JP" sz="1800" b="1" kern="100" dirty="0">
                <a:effectLst/>
                <a:latin typeface="游明朝" panose="02020400000000000000" pitchFamily="18" charset="-128"/>
                <a:ea typeface="游明朝" panose="02020400000000000000" pitchFamily="18" charset="-128"/>
                <a:cs typeface="Times New Roman" panose="02020603050405020304" pitchFamily="18" charset="0"/>
              </a:rPr>
              <a:t>)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System boundary of Cryo-DAC and methanation CO</a:t>
            </a:r>
            <a:r>
              <a:rPr lang="en-US" altLang="ja-JP" sz="18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circulation system, including methane-consumption</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n"/>
              <a:tabLst/>
              <a:defRPr/>
            </a:pPr>
            <a:r>
              <a:rPr lang="en-US" altLang="ja-JP" sz="1800" b="1" kern="100" dirty="0">
                <a:effectLst/>
                <a:latin typeface="游明朝" panose="02020400000000000000" pitchFamily="18" charset="-128"/>
                <a:ea typeface="游明朝" panose="02020400000000000000" pitchFamily="18" charset="-128"/>
                <a:cs typeface="Times New Roman" panose="02020603050405020304" pitchFamily="18" charset="0"/>
              </a:rPr>
              <a:t> </a:t>
            </a:r>
            <a:r>
              <a:rPr kumimoji="1" lang="en-US" altLang="ja-JP" sz="1800" b="0" i="0" u="none" strike="noStrike" kern="100" cap="none" spc="0" normalizeH="0" baseline="0" noProof="0" dirty="0">
                <a:ln>
                  <a:noFill/>
                </a:ln>
                <a:effectLst/>
                <a:uLnTx/>
                <a:uFillTx/>
                <a:latin typeface="游明朝" panose="02020400000000000000" pitchFamily="18" charset="-128"/>
                <a:ea typeface="游明朝" panose="02020400000000000000" pitchFamily="18" charset="-128"/>
                <a:cs typeface="Times New Roman" panose="02020603050405020304" pitchFamily="18" charset="0"/>
              </a:rPr>
              <a:t>whether the amount of CO2 emitted by this system is sufficiently small remains?  </a:t>
            </a:r>
            <a:endParaRPr kumimoji="1" lang="ja-JP" altLang="ja-JP" sz="1800" b="0" i="0" u="none" strike="noStrike" kern="100" cap="none" spc="0" normalizeH="0" baseline="0" noProof="0" dirty="0">
              <a:ln>
                <a:noFill/>
              </a:ln>
              <a:effectLst/>
              <a:uLnTx/>
              <a:uFillTx/>
              <a:latin typeface="游明朝" panose="02020400000000000000" pitchFamily="18" charset="-128"/>
              <a:ea typeface="游明朝" panose="02020400000000000000" pitchFamily="18" charset="-128"/>
              <a:cs typeface="Times New Roman" panose="02020603050405020304" pitchFamily="18" charset="0"/>
            </a:endParaRPr>
          </a:p>
          <a:p>
            <a:pPr algn="just"/>
            <a:endParaRPr lang="ja-JP"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7" name="星: 5 pt 6">
            <a:extLst>
              <a:ext uri="{FF2B5EF4-FFF2-40B4-BE49-F238E27FC236}">
                <a16:creationId xmlns:a16="http://schemas.microsoft.com/office/drawing/2014/main" id="{57B9BBA0-593E-CDED-36A4-1E8A0B3FC448}"/>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9304667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27DD645A-ECE1-9753-EF3F-3D5DBDBBE751}"/>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F66065E3-4AA3-EC41-F117-1D2097742CB2}"/>
              </a:ext>
            </a:extLst>
          </p:cNvPr>
          <p:cNvSpPr>
            <a:spLocks noGrp="1"/>
          </p:cNvSpPr>
          <p:nvPr>
            <p:ph type="title"/>
          </p:nvPr>
        </p:nvSpPr>
        <p:spPr/>
        <p:txBody>
          <a:bodyPr/>
          <a:lstStyle/>
          <a:p>
            <a:r>
              <a:rPr kumimoji="1" lang="en-US" altLang="ja-JP" dirty="0"/>
              <a:t>Contents</a:t>
            </a:r>
            <a:endParaRPr kumimoji="1" lang="ja-JP" altLang="en-US" dirty="0"/>
          </a:p>
        </p:txBody>
      </p:sp>
      <p:sp>
        <p:nvSpPr>
          <p:cNvPr id="3" name="コンテンツ プレースホルダー 2">
            <a:extLst>
              <a:ext uri="{FF2B5EF4-FFF2-40B4-BE49-F238E27FC236}">
                <a16:creationId xmlns:a16="http://schemas.microsoft.com/office/drawing/2014/main" id="{DDA9771D-B31D-D181-5C9A-E1D55AEF970B}"/>
              </a:ext>
            </a:extLst>
          </p:cNvPr>
          <p:cNvSpPr>
            <a:spLocks noGrp="1"/>
          </p:cNvSpPr>
          <p:nvPr>
            <p:ph idx="1"/>
          </p:nvPr>
        </p:nvSpPr>
        <p:spPr/>
        <p:txBody>
          <a:bodyPr>
            <a:normAutofit fontScale="92500" lnSpcReduction="10000"/>
          </a:bodyPr>
          <a:lstStyle/>
          <a:p>
            <a:pPr marL="514350" indent="-514350">
              <a:buFont typeface="+mj-lt"/>
              <a:buAutoNum type="arabicPeriod"/>
            </a:pPr>
            <a:r>
              <a:rPr kumimoji="1" lang="en-US" altLang="ja-JP" dirty="0">
                <a:solidFill>
                  <a:schemeClr val="accent6">
                    <a:lumMod val="60000"/>
                    <a:lumOff val="40000"/>
                  </a:schemeClr>
                </a:solidFill>
              </a:rPr>
              <a:t>Introduction</a:t>
            </a:r>
          </a:p>
          <a:p>
            <a:pPr marL="514350" indent="-514350">
              <a:buFont typeface="+mj-lt"/>
              <a:buAutoNum type="arabicPeriod"/>
            </a:pPr>
            <a:r>
              <a:rPr kumimoji="1" lang="en-US" altLang="ja-JP" dirty="0">
                <a:solidFill>
                  <a:schemeClr val="accent6">
                    <a:lumMod val="60000"/>
                    <a:lumOff val="40000"/>
                  </a:schemeClr>
                </a:solidFill>
              </a:rPr>
              <a:t>Background	</a:t>
            </a:r>
            <a:r>
              <a:rPr kumimoji="1" lang="en-US" altLang="ja-JP" dirty="0"/>
              <a:t>		</a:t>
            </a:r>
          </a:p>
          <a:p>
            <a:pPr marL="514350" indent="-514350">
              <a:buFont typeface="+mj-lt"/>
              <a:buAutoNum type="arabicPeriod"/>
            </a:pPr>
            <a:r>
              <a:rPr lang="en-US" altLang="ja-JP" dirty="0"/>
              <a:t>Input-output model	</a:t>
            </a:r>
            <a:r>
              <a:rPr lang="en-US" altLang="ja-JP" dirty="0">
                <a:solidFill>
                  <a:schemeClr val="accent6">
                    <a:lumMod val="60000"/>
                    <a:lumOff val="40000"/>
                  </a:schemeClr>
                </a:solidFill>
              </a:rPr>
              <a:t>	</a:t>
            </a:r>
          </a:p>
          <a:p>
            <a:pPr marL="514350" indent="-514350">
              <a:buFont typeface="+mj-lt"/>
              <a:buAutoNum type="arabicPeriod"/>
            </a:pPr>
            <a:r>
              <a:rPr kumimoji="1" lang="en-US" altLang="ja-JP" dirty="0">
                <a:solidFill>
                  <a:schemeClr val="accent6">
                    <a:lumMod val="60000"/>
                    <a:lumOff val="40000"/>
                  </a:schemeClr>
                </a:solidFill>
              </a:rPr>
              <a:t>Assumption of the CO2 circulation system and database		</a:t>
            </a:r>
          </a:p>
          <a:p>
            <a:pPr marL="514350" indent="-514350">
              <a:buFont typeface="+mj-lt"/>
              <a:buAutoNum type="arabicPeriod"/>
            </a:pPr>
            <a:r>
              <a:rPr kumimoji="1" lang="en-US" altLang="ja-JP" dirty="0">
                <a:solidFill>
                  <a:schemeClr val="accent6">
                    <a:lumMod val="60000"/>
                    <a:lumOff val="40000"/>
                  </a:schemeClr>
                </a:solidFill>
              </a:rPr>
              <a:t>Results				</a:t>
            </a:r>
          </a:p>
          <a:p>
            <a:pPr marL="514350" indent="-514350">
              <a:buFont typeface="+mj-lt"/>
              <a:buAutoNum type="arabicPeriod"/>
            </a:pPr>
            <a:r>
              <a:rPr kumimoji="1" lang="en-US" altLang="ja-JP" dirty="0">
                <a:solidFill>
                  <a:schemeClr val="accent6">
                    <a:lumMod val="60000"/>
                    <a:lumOff val="40000"/>
                  </a:schemeClr>
                </a:solidFill>
              </a:rPr>
              <a:t>Conclusions</a:t>
            </a:r>
          </a:p>
          <a:p>
            <a:pPr marL="0" indent="0">
              <a:buNone/>
            </a:pPr>
            <a:endParaRPr kumimoji="1" lang="en-US" altLang="ja-JP" dirty="0"/>
          </a:p>
          <a:p>
            <a:pPr marL="0" indent="0">
              <a:buNone/>
            </a:pPr>
            <a:r>
              <a:rPr kumimoji="1" lang="en-US" altLang="ja-JP" dirty="0">
                <a:solidFill>
                  <a:schemeClr val="accent6">
                    <a:lumMod val="60000"/>
                    <a:lumOff val="40000"/>
                  </a:schemeClr>
                </a:solidFill>
              </a:rPr>
              <a:t>Appendix A: Future changes in the input and CO2 emission coefficients in the electricity, and iron-steel sectors </a:t>
            </a:r>
          </a:p>
          <a:p>
            <a:pPr marL="0" indent="0">
              <a:buNone/>
            </a:pPr>
            <a:r>
              <a:rPr lang="en-US" altLang="ja-JP" dirty="0">
                <a:solidFill>
                  <a:schemeClr val="accent6">
                    <a:lumMod val="60000"/>
                    <a:lumOff val="40000"/>
                  </a:schemeClr>
                </a:solidFill>
              </a:rPr>
              <a:t>Appendix B: Multi-country input-output database </a:t>
            </a:r>
            <a:endParaRPr kumimoji="1" lang="ja-JP" altLang="en-US" dirty="0">
              <a:solidFill>
                <a:schemeClr val="accent6">
                  <a:lumMod val="60000"/>
                  <a:lumOff val="40000"/>
                </a:schemeClr>
              </a:solidFill>
            </a:endParaRPr>
          </a:p>
        </p:txBody>
      </p:sp>
      <p:sp>
        <p:nvSpPr>
          <p:cNvPr id="4" name="スライド番号プレースホルダー 3">
            <a:extLst>
              <a:ext uri="{FF2B5EF4-FFF2-40B4-BE49-F238E27FC236}">
                <a16:creationId xmlns:a16="http://schemas.microsoft.com/office/drawing/2014/main" id="{36753B47-0621-69E2-746D-FA7D8F401D8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7354BD-5380-4451-B293-4A25DA93DDCA}" type="slidenum">
              <a:rPr kumimoji="1" lang="ja-JP" altLang="en-US" sz="1200" b="0" i="0" u="none" strike="noStrike" kern="1200" cap="none" spc="0" normalizeH="0" baseline="0" noProof="0" smtClean="0">
                <a:ln>
                  <a:noFill/>
                </a:ln>
                <a:solidFill>
                  <a:prstClr val="black">
                    <a:tint val="82000"/>
                  </a:prstClr>
                </a:solidFill>
                <a:effectLst/>
                <a:uLnTx/>
                <a:uFillTx/>
                <a:latin typeface="游ゴシック" panose="02110004020202020204"/>
                <a:ea typeface="游ゴシック" panose="020B0400000000000000" pitchFamily="50"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1" lang="ja-JP" altLang="en-US" sz="1200" b="0" i="0" u="none" strike="noStrike" kern="1200" cap="none" spc="0" normalizeH="0" baseline="0" noProof="0">
              <a:ln>
                <a:noFill/>
              </a:ln>
              <a:solidFill>
                <a:prstClr val="black">
                  <a:tint val="82000"/>
                </a:prstClr>
              </a:solidFill>
              <a:effectLst/>
              <a:uLnTx/>
              <a:uFillTx/>
              <a:latin typeface="游ゴシック" panose="02110004020202020204"/>
              <a:ea typeface="游ゴシック" panose="020B0400000000000000" pitchFamily="50" charset="-128"/>
              <a:cs typeface="+mn-cs"/>
            </a:endParaRPr>
          </a:p>
        </p:txBody>
      </p:sp>
    </p:spTree>
    <p:extLst>
      <p:ext uri="{BB962C8B-B14F-4D97-AF65-F5344CB8AC3E}">
        <p14:creationId xmlns:p14="http://schemas.microsoft.com/office/powerpoint/2010/main" val="14035406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0570D00-B92C-4045-2725-5743FE8ADA2F}"/>
              </a:ext>
            </a:extLst>
          </p:cNvPr>
          <p:cNvSpPr>
            <a:spLocks noGrp="1"/>
          </p:cNvSpPr>
          <p:nvPr>
            <p:ph type="title"/>
          </p:nvPr>
        </p:nvSpPr>
        <p:spPr/>
        <p:txBody>
          <a:bodyPr/>
          <a:lstStyle/>
          <a:p>
            <a:r>
              <a:rPr kumimoji="1" lang="en-US" altLang="ja-JP" b="1" dirty="0"/>
              <a:t>Input output model</a:t>
            </a:r>
            <a:endParaRPr kumimoji="1" lang="ja-JP" altLang="en-US" b="1" dirty="0"/>
          </a:p>
        </p:txBody>
      </p:sp>
      <p:sp>
        <p:nvSpPr>
          <p:cNvPr id="3" name="スライド番号プレースホルダー 2">
            <a:extLst>
              <a:ext uri="{FF2B5EF4-FFF2-40B4-BE49-F238E27FC236}">
                <a16:creationId xmlns:a16="http://schemas.microsoft.com/office/drawing/2014/main" id="{99CEEEBE-8931-D5F3-EB7B-8082BE3DF5A4}"/>
              </a:ext>
            </a:extLst>
          </p:cNvPr>
          <p:cNvSpPr>
            <a:spLocks noGrp="1"/>
          </p:cNvSpPr>
          <p:nvPr>
            <p:ph type="sldNum" sz="quarter" idx="12"/>
          </p:nvPr>
        </p:nvSpPr>
        <p:spPr/>
        <p:txBody>
          <a:bodyPr/>
          <a:lstStyle/>
          <a:p>
            <a:fld id="{337354BD-5380-4451-B293-4A25DA93DDCA}" type="slidenum">
              <a:rPr kumimoji="1" lang="ja-JP" altLang="en-US" smtClean="0"/>
              <a:t>10</a:t>
            </a:fld>
            <a:endParaRPr kumimoji="1" lang="ja-JP" altLang="en-US"/>
          </a:p>
        </p:txBody>
      </p:sp>
      <p:graphicFrame>
        <p:nvGraphicFramePr>
          <p:cNvPr id="4" name="オブジェクト 3">
            <a:extLst>
              <a:ext uri="{FF2B5EF4-FFF2-40B4-BE49-F238E27FC236}">
                <a16:creationId xmlns:a16="http://schemas.microsoft.com/office/drawing/2014/main" id="{9CF60707-E640-682C-4593-F78C39E3DEF0}"/>
              </a:ext>
            </a:extLst>
          </p:cNvPr>
          <p:cNvGraphicFramePr>
            <a:graphicFrameLocks noChangeAspect="1"/>
          </p:cNvGraphicFramePr>
          <p:nvPr>
            <p:extLst>
              <p:ext uri="{D42A27DB-BD31-4B8C-83A1-F6EECF244321}">
                <p14:modId xmlns:p14="http://schemas.microsoft.com/office/powerpoint/2010/main" val="859440358"/>
              </p:ext>
            </p:extLst>
          </p:nvPr>
        </p:nvGraphicFramePr>
        <p:xfrm>
          <a:off x="1074210" y="2120848"/>
          <a:ext cx="2724150" cy="723900"/>
        </p:xfrm>
        <a:graphic>
          <a:graphicData uri="http://schemas.openxmlformats.org/presentationml/2006/ole">
            <mc:AlternateContent xmlns:mc="http://schemas.openxmlformats.org/markup-compatibility/2006">
              <mc:Choice xmlns:v="urn:schemas-microsoft-com:vml" Requires="v">
                <p:oleObj name="Equation" r:id="rId2" imgW="1816100" imgH="482600" progId="Equation.DSMT4">
                  <p:embed/>
                </p:oleObj>
              </mc:Choice>
              <mc:Fallback>
                <p:oleObj name="Equation" r:id="rId2" imgW="1816100" imgH="482600" progId="Equation.DSMT4">
                  <p:embed/>
                  <p:pic>
                    <p:nvPicPr>
                      <p:cNvPr id="5" name="オブジェクト 4">
                        <a:extLst>
                          <a:ext uri="{FF2B5EF4-FFF2-40B4-BE49-F238E27FC236}">
                            <a16:creationId xmlns:a16="http://schemas.microsoft.com/office/drawing/2014/main" id="{FCCDD3E2-B8C8-39F8-689B-C08940D249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4210" y="2120848"/>
                        <a:ext cx="2724150" cy="723900"/>
                      </a:xfrm>
                      <a:prstGeom prst="rect">
                        <a:avLst/>
                      </a:prstGeom>
                      <a:noFill/>
                    </p:spPr>
                  </p:pic>
                </p:oleObj>
              </mc:Fallback>
            </mc:AlternateContent>
          </a:graphicData>
        </a:graphic>
      </p:graphicFrame>
      <p:graphicFrame>
        <p:nvGraphicFramePr>
          <p:cNvPr id="5" name="オブジェクト 4">
            <a:extLst>
              <a:ext uri="{FF2B5EF4-FFF2-40B4-BE49-F238E27FC236}">
                <a16:creationId xmlns:a16="http://schemas.microsoft.com/office/drawing/2014/main" id="{EE9E7B1D-E3F6-D830-D03A-B182A39429EB}"/>
              </a:ext>
            </a:extLst>
          </p:cNvPr>
          <p:cNvGraphicFramePr>
            <a:graphicFrameLocks noChangeAspect="1"/>
          </p:cNvGraphicFramePr>
          <p:nvPr>
            <p:extLst>
              <p:ext uri="{D42A27DB-BD31-4B8C-83A1-F6EECF244321}">
                <p14:modId xmlns:p14="http://schemas.microsoft.com/office/powerpoint/2010/main" val="2424961658"/>
              </p:ext>
            </p:extLst>
          </p:nvPr>
        </p:nvGraphicFramePr>
        <p:xfrm>
          <a:off x="1543050" y="3392941"/>
          <a:ext cx="4381500" cy="762000"/>
        </p:xfrm>
        <a:graphic>
          <a:graphicData uri="http://schemas.openxmlformats.org/presentationml/2006/ole">
            <mc:AlternateContent xmlns:mc="http://schemas.openxmlformats.org/markup-compatibility/2006">
              <mc:Choice xmlns:v="urn:schemas-microsoft-com:vml" Requires="v">
                <p:oleObj name="Equation" r:id="rId4" imgW="2921000" imgH="508000" progId="Equation.DSMT4">
                  <p:embed/>
                </p:oleObj>
              </mc:Choice>
              <mc:Fallback>
                <p:oleObj name="Equation" r:id="rId4" imgW="2921000" imgH="508000" progId="Equation.DSMT4">
                  <p:embed/>
                  <p:pic>
                    <p:nvPicPr>
                      <p:cNvPr id="7" name="オブジェクト 6">
                        <a:extLst>
                          <a:ext uri="{FF2B5EF4-FFF2-40B4-BE49-F238E27FC236}">
                            <a16:creationId xmlns:a16="http://schemas.microsoft.com/office/drawing/2014/main" id="{1B5D8BE1-09C1-B794-B3E8-BB4BB04B4D9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43050" y="3392941"/>
                        <a:ext cx="4381500" cy="762000"/>
                      </a:xfrm>
                      <a:prstGeom prst="rect">
                        <a:avLst/>
                      </a:prstGeom>
                      <a:noFill/>
                    </p:spPr>
                  </p:pic>
                </p:oleObj>
              </mc:Fallback>
            </mc:AlternateContent>
          </a:graphicData>
        </a:graphic>
      </p:graphicFrame>
      <p:graphicFrame>
        <p:nvGraphicFramePr>
          <p:cNvPr id="6" name="オブジェクト 5">
            <a:extLst>
              <a:ext uri="{FF2B5EF4-FFF2-40B4-BE49-F238E27FC236}">
                <a16:creationId xmlns:a16="http://schemas.microsoft.com/office/drawing/2014/main" id="{31F90BFD-AEDC-3A57-7696-3B1B9A6DFE94}"/>
              </a:ext>
            </a:extLst>
          </p:cNvPr>
          <p:cNvGraphicFramePr>
            <a:graphicFrameLocks noChangeAspect="1"/>
          </p:cNvGraphicFramePr>
          <p:nvPr>
            <p:extLst>
              <p:ext uri="{D42A27DB-BD31-4B8C-83A1-F6EECF244321}">
                <p14:modId xmlns:p14="http://schemas.microsoft.com/office/powerpoint/2010/main" val="275021269"/>
              </p:ext>
            </p:extLst>
          </p:nvPr>
        </p:nvGraphicFramePr>
        <p:xfrm>
          <a:off x="1543050" y="4842352"/>
          <a:ext cx="4343220" cy="1447740"/>
        </p:xfrm>
        <a:graphic>
          <a:graphicData uri="http://schemas.openxmlformats.org/presentationml/2006/ole">
            <mc:AlternateContent xmlns:mc="http://schemas.openxmlformats.org/markup-compatibility/2006">
              <mc:Choice xmlns:v="urn:schemas-microsoft-com:vml" Requires="v">
                <p:oleObj name="Equation" r:id="rId6" imgW="2895480" imgH="965160" progId="Equation.DSMT4">
                  <p:embed/>
                </p:oleObj>
              </mc:Choice>
              <mc:Fallback>
                <p:oleObj name="Equation" r:id="rId6" imgW="2895480" imgH="965160" progId="Equation.DSMT4">
                  <p:embed/>
                  <p:pic>
                    <p:nvPicPr>
                      <p:cNvPr id="9" name="オブジェクト 8">
                        <a:extLst>
                          <a:ext uri="{FF2B5EF4-FFF2-40B4-BE49-F238E27FC236}">
                            <a16:creationId xmlns:a16="http://schemas.microsoft.com/office/drawing/2014/main" id="{2C8B607B-CBE2-3413-1310-4FBDA04E50CD}"/>
                          </a:ext>
                        </a:extLst>
                      </p:cNvPr>
                      <p:cNvPicPr>
                        <a:picLocks noChangeAspect="1" noChangeArrowheads="1"/>
                      </p:cNvPicPr>
                      <p:nvPr/>
                    </p:nvPicPr>
                    <p:blipFill>
                      <a:blip r:embed="rId7"/>
                      <a:srcRect/>
                      <a:stretch>
                        <a:fillRect/>
                      </a:stretch>
                    </p:blipFill>
                    <p:spPr bwMode="auto">
                      <a:xfrm>
                        <a:off x="1543050" y="4842352"/>
                        <a:ext cx="4343220" cy="1447740"/>
                      </a:xfrm>
                      <a:prstGeom prst="rect">
                        <a:avLst/>
                      </a:prstGeom>
                      <a:noFill/>
                    </p:spPr>
                  </p:pic>
                </p:oleObj>
              </mc:Fallback>
            </mc:AlternateContent>
          </a:graphicData>
        </a:graphic>
      </p:graphicFrame>
      <p:graphicFrame>
        <p:nvGraphicFramePr>
          <p:cNvPr id="7" name="オブジェクト 6">
            <a:extLst>
              <a:ext uri="{FF2B5EF4-FFF2-40B4-BE49-F238E27FC236}">
                <a16:creationId xmlns:a16="http://schemas.microsoft.com/office/drawing/2014/main" id="{33A272C0-D5AE-0E5F-AC2E-8AF95C7406DA}"/>
              </a:ext>
            </a:extLst>
          </p:cNvPr>
          <p:cNvGraphicFramePr>
            <a:graphicFrameLocks noChangeAspect="1"/>
          </p:cNvGraphicFramePr>
          <p:nvPr>
            <p:extLst>
              <p:ext uri="{D42A27DB-BD31-4B8C-83A1-F6EECF244321}">
                <p14:modId xmlns:p14="http://schemas.microsoft.com/office/powerpoint/2010/main" val="66211823"/>
              </p:ext>
            </p:extLst>
          </p:nvPr>
        </p:nvGraphicFramePr>
        <p:xfrm>
          <a:off x="7416534" y="2054350"/>
          <a:ext cx="3981450" cy="723900"/>
        </p:xfrm>
        <a:graphic>
          <a:graphicData uri="http://schemas.openxmlformats.org/presentationml/2006/ole">
            <mc:AlternateContent xmlns:mc="http://schemas.openxmlformats.org/markup-compatibility/2006">
              <mc:Choice xmlns:v="urn:schemas-microsoft-com:vml" Requires="v">
                <p:oleObj name="Equation" r:id="rId8" imgW="2654300" imgH="482600" progId="Equation.DSMT4">
                  <p:embed/>
                </p:oleObj>
              </mc:Choice>
              <mc:Fallback>
                <p:oleObj name="Equation" r:id="rId8" imgW="2654300" imgH="482600" progId="Equation.DSMT4">
                  <p:embed/>
                  <p:pic>
                    <p:nvPicPr>
                      <p:cNvPr id="11" name="オブジェクト 10">
                        <a:extLst>
                          <a:ext uri="{FF2B5EF4-FFF2-40B4-BE49-F238E27FC236}">
                            <a16:creationId xmlns:a16="http://schemas.microsoft.com/office/drawing/2014/main" id="{AB613E4C-32E2-D546-5153-98B07AADA44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16534" y="2054350"/>
                        <a:ext cx="3981450" cy="72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 name="オブジェクト 7">
            <a:extLst>
              <a:ext uri="{FF2B5EF4-FFF2-40B4-BE49-F238E27FC236}">
                <a16:creationId xmlns:a16="http://schemas.microsoft.com/office/drawing/2014/main" id="{C7DC1121-5C4C-D1E8-CC96-2CB781196C3E}"/>
              </a:ext>
            </a:extLst>
          </p:cNvPr>
          <p:cNvGraphicFramePr>
            <a:graphicFrameLocks noChangeAspect="1"/>
          </p:cNvGraphicFramePr>
          <p:nvPr>
            <p:extLst>
              <p:ext uri="{D42A27DB-BD31-4B8C-83A1-F6EECF244321}">
                <p14:modId xmlns:p14="http://schemas.microsoft.com/office/powerpoint/2010/main" val="1559601009"/>
              </p:ext>
            </p:extLst>
          </p:nvPr>
        </p:nvGraphicFramePr>
        <p:xfrm>
          <a:off x="7416534" y="2947541"/>
          <a:ext cx="2799900" cy="723600"/>
        </p:xfrm>
        <a:graphic>
          <a:graphicData uri="http://schemas.openxmlformats.org/presentationml/2006/ole">
            <mc:AlternateContent xmlns:mc="http://schemas.openxmlformats.org/markup-compatibility/2006">
              <mc:Choice xmlns:v="urn:schemas-microsoft-com:vml" Requires="v">
                <p:oleObj name="Equation" r:id="rId10" imgW="1866600" imgH="482400" progId="Equation.DSMT4">
                  <p:embed/>
                </p:oleObj>
              </mc:Choice>
              <mc:Fallback>
                <p:oleObj name="Equation" r:id="rId10" imgW="1866600" imgH="482400" progId="Equation.DSMT4">
                  <p:embed/>
                  <p:pic>
                    <p:nvPicPr>
                      <p:cNvPr id="13" name="オブジェクト 12">
                        <a:extLst>
                          <a:ext uri="{FF2B5EF4-FFF2-40B4-BE49-F238E27FC236}">
                            <a16:creationId xmlns:a16="http://schemas.microsoft.com/office/drawing/2014/main" id="{186B3D35-D0F3-0550-B2EF-84D5148DEEA1}"/>
                          </a:ext>
                        </a:extLst>
                      </p:cNvPr>
                      <p:cNvPicPr>
                        <a:picLocks noChangeAspect="1" noChangeArrowheads="1"/>
                      </p:cNvPicPr>
                      <p:nvPr/>
                    </p:nvPicPr>
                    <p:blipFill>
                      <a:blip r:embed="rId11"/>
                      <a:srcRect/>
                      <a:stretch>
                        <a:fillRect/>
                      </a:stretch>
                    </p:blipFill>
                    <p:spPr bwMode="auto">
                      <a:xfrm>
                        <a:off x="7416534" y="2947541"/>
                        <a:ext cx="2799900" cy="723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 name="オブジェクト 8">
            <a:extLst>
              <a:ext uri="{FF2B5EF4-FFF2-40B4-BE49-F238E27FC236}">
                <a16:creationId xmlns:a16="http://schemas.microsoft.com/office/drawing/2014/main" id="{207A4C17-CC51-8CF5-1EC7-FE2C548A14FF}"/>
              </a:ext>
            </a:extLst>
          </p:cNvPr>
          <p:cNvGraphicFramePr>
            <a:graphicFrameLocks noChangeAspect="1"/>
          </p:cNvGraphicFramePr>
          <p:nvPr>
            <p:extLst>
              <p:ext uri="{D42A27DB-BD31-4B8C-83A1-F6EECF244321}">
                <p14:modId xmlns:p14="http://schemas.microsoft.com/office/powerpoint/2010/main" val="545445258"/>
              </p:ext>
            </p:extLst>
          </p:nvPr>
        </p:nvGraphicFramePr>
        <p:xfrm>
          <a:off x="7185025" y="3922713"/>
          <a:ext cx="3352800" cy="1447800"/>
        </p:xfrm>
        <a:graphic>
          <a:graphicData uri="http://schemas.openxmlformats.org/presentationml/2006/ole">
            <mc:AlternateContent xmlns:mc="http://schemas.openxmlformats.org/markup-compatibility/2006">
              <mc:Choice xmlns:v="urn:schemas-microsoft-com:vml" Requires="v">
                <p:oleObj name="Equation" r:id="rId12" imgW="2234880" imgH="965160" progId="Equation.DSMT4">
                  <p:embed/>
                </p:oleObj>
              </mc:Choice>
              <mc:Fallback>
                <p:oleObj name="Equation" r:id="rId12" imgW="2234880" imgH="965160" progId="Equation.DSMT4">
                  <p:embed/>
                  <p:pic>
                    <p:nvPicPr>
                      <p:cNvPr id="15" name="オブジェクト 14">
                        <a:extLst>
                          <a:ext uri="{FF2B5EF4-FFF2-40B4-BE49-F238E27FC236}">
                            <a16:creationId xmlns:a16="http://schemas.microsoft.com/office/drawing/2014/main" id="{AC806EBF-0321-1C65-8D9F-843A5847DB81}"/>
                          </a:ext>
                        </a:extLst>
                      </p:cNvPr>
                      <p:cNvPicPr>
                        <a:picLocks noChangeAspect="1" noChangeArrowheads="1"/>
                      </p:cNvPicPr>
                      <p:nvPr/>
                    </p:nvPicPr>
                    <p:blipFill>
                      <a:blip r:embed="rId13"/>
                      <a:srcRect/>
                      <a:stretch>
                        <a:fillRect/>
                      </a:stretch>
                    </p:blipFill>
                    <p:spPr bwMode="auto">
                      <a:xfrm>
                        <a:off x="7185025" y="3922713"/>
                        <a:ext cx="3352800" cy="1447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オブジェクト 9">
            <a:extLst>
              <a:ext uri="{FF2B5EF4-FFF2-40B4-BE49-F238E27FC236}">
                <a16:creationId xmlns:a16="http://schemas.microsoft.com/office/drawing/2014/main" id="{3587AD11-7961-66D3-9F60-B2CCE629BAB4}"/>
              </a:ext>
            </a:extLst>
          </p:cNvPr>
          <p:cNvGraphicFramePr>
            <a:graphicFrameLocks noChangeAspect="1"/>
          </p:cNvGraphicFramePr>
          <p:nvPr>
            <p:extLst>
              <p:ext uri="{D42A27DB-BD31-4B8C-83A1-F6EECF244321}">
                <p14:modId xmlns:p14="http://schemas.microsoft.com/office/powerpoint/2010/main" val="1856786583"/>
              </p:ext>
            </p:extLst>
          </p:nvPr>
        </p:nvGraphicFramePr>
        <p:xfrm>
          <a:off x="7413631" y="5711572"/>
          <a:ext cx="2456384" cy="723587"/>
        </p:xfrm>
        <a:graphic>
          <a:graphicData uri="http://schemas.openxmlformats.org/presentationml/2006/ole">
            <mc:AlternateContent xmlns:mc="http://schemas.openxmlformats.org/markup-compatibility/2006">
              <mc:Choice xmlns:v="urn:schemas-microsoft-com:vml" Requires="v">
                <p:oleObj name="Equation" r:id="rId14" imgW="1637589" imgH="482391" progId="Equation.DSMT4">
                  <p:embed/>
                </p:oleObj>
              </mc:Choice>
              <mc:Fallback>
                <p:oleObj name="Equation" r:id="rId14" imgW="1637589" imgH="482391" progId="Equation.DSMT4">
                  <p:embed/>
                  <p:pic>
                    <p:nvPicPr>
                      <p:cNvPr id="17" name="オブジェクト 16">
                        <a:extLst>
                          <a:ext uri="{FF2B5EF4-FFF2-40B4-BE49-F238E27FC236}">
                            <a16:creationId xmlns:a16="http://schemas.microsoft.com/office/drawing/2014/main" id="{126FE257-FE24-4C26-AFC0-7B19267C0D3C}"/>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413631" y="5711572"/>
                        <a:ext cx="2456384" cy="723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テキスト ボックス 10">
            <a:extLst>
              <a:ext uri="{FF2B5EF4-FFF2-40B4-BE49-F238E27FC236}">
                <a16:creationId xmlns:a16="http://schemas.microsoft.com/office/drawing/2014/main" id="{5B65551B-9E5E-C58B-2BD0-95736BDE61FF}"/>
              </a:ext>
            </a:extLst>
          </p:cNvPr>
          <p:cNvSpPr txBox="1"/>
          <p:nvPr/>
        </p:nvSpPr>
        <p:spPr>
          <a:xfrm>
            <a:off x="1049869" y="1536436"/>
            <a:ext cx="3083984" cy="369332"/>
          </a:xfrm>
          <a:prstGeom prst="rect">
            <a:avLst/>
          </a:prstGeom>
          <a:noFill/>
        </p:spPr>
        <p:txBody>
          <a:bodyPr wrap="square" rtlCol="0">
            <a:spAutoFit/>
          </a:bodyPr>
          <a:lstStyle/>
          <a:p>
            <a:r>
              <a:rPr kumimoji="1" lang="en-US" altLang="ja-JP" b="1" dirty="0">
                <a:solidFill>
                  <a:srgbClr val="0070C0"/>
                </a:solidFill>
              </a:rPr>
              <a:t>Basic model</a:t>
            </a:r>
            <a:endParaRPr kumimoji="1" lang="ja-JP" altLang="en-US" b="1" dirty="0">
              <a:solidFill>
                <a:srgbClr val="0070C0"/>
              </a:solidFill>
            </a:endParaRPr>
          </a:p>
        </p:txBody>
      </p:sp>
      <p:sp>
        <p:nvSpPr>
          <p:cNvPr id="12" name="矢印: 右 11">
            <a:extLst>
              <a:ext uri="{FF2B5EF4-FFF2-40B4-BE49-F238E27FC236}">
                <a16:creationId xmlns:a16="http://schemas.microsoft.com/office/drawing/2014/main" id="{A9E5D7FC-E11F-D9F7-9F1C-44A070B3DB88}"/>
              </a:ext>
            </a:extLst>
          </p:cNvPr>
          <p:cNvSpPr/>
          <p:nvPr/>
        </p:nvSpPr>
        <p:spPr>
          <a:xfrm>
            <a:off x="1074210" y="3703703"/>
            <a:ext cx="243418" cy="27345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矢印: 右 12">
            <a:extLst>
              <a:ext uri="{FF2B5EF4-FFF2-40B4-BE49-F238E27FC236}">
                <a16:creationId xmlns:a16="http://schemas.microsoft.com/office/drawing/2014/main" id="{9EB83D57-E1A4-6E5D-1033-240ABBC2E290}"/>
              </a:ext>
            </a:extLst>
          </p:cNvPr>
          <p:cNvSpPr/>
          <p:nvPr/>
        </p:nvSpPr>
        <p:spPr>
          <a:xfrm>
            <a:off x="1049869" y="4964501"/>
            <a:ext cx="243418" cy="27345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矢印: 右 13">
            <a:extLst>
              <a:ext uri="{FF2B5EF4-FFF2-40B4-BE49-F238E27FC236}">
                <a16:creationId xmlns:a16="http://schemas.microsoft.com/office/drawing/2014/main" id="{45C14F6C-F768-EDC0-E190-8D7F4CA26CF0}"/>
              </a:ext>
            </a:extLst>
          </p:cNvPr>
          <p:cNvSpPr/>
          <p:nvPr/>
        </p:nvSpPr>
        <p:spPr>
          <a:xfrm>
            <a:off x="6886577" y="4267465"/>
            <a:ext cx="243418" cy="27345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矢印: 右 14">
            <a:extLst>
              <a:ext uri="{FF2B5EF4-FFF2-40B4-BE49-F238E27FC236}">
                <a16:creationId xmlns:a16="http://schemas.microsoft.com/office/drawing/2014/main" id="{20F22C18-7628-EC10-A5D9-B48A1AB5619E}"/>
              </a:ext>
            </a:extLst>
          </p:cNvPr>
          <p:cNvSpPr/>
          <p:nvPr/>
        </p:nvSpPr>
        <p:spPr>
          <a:xfrm>
            <a:off x="6886577" y="5936636"/>
            <a:ext cx="243418" cy="27345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テキスト ボックス 15">
            <a:extLst>
              <a:ext uri="{FF2B5EF4-FFF2-40B4-BE49-F238E27FC236}">
                <a16:creationId xmlns:a16="http://schemas.microsoft.com/office/drawing/2014/main" id="{2951AD4F-F015-9EC8-D205-9219C63877E4}"/>
              </a:ext>
            </a:extLst>
          </p:cNvPr>
          <p:cNvSpPr txBox="1"/>
          <p:nvPr/>
        </p:nvSpPr>
        <p:spPr>
          <a:xfrm>
            <a:off x="1543050" y="3003607"/>
            <a:ext cx="2233082" cy="369332"/>
          </a:xfrm>
          <a:prstGeom prst="rect">
            <a:avLst/>
          </a:prstGeom>
          <a:noFill/>
        </p:spPr>
        <p:txBody>
          <a:bodyPr wrap="square" rtlCol="0">
            <a:spAutoFit/>
          </a:bodyPr>
          <a:lstStyle/>
          <a:p>
            <a:r>
              <a:rPr kumimoji="1" lang="en-US" altLang="ja-JP" dirty="0"/>
              <a:t>Induced production</a:t>
            </a:r>
            <a:endParaRPr kumimoji="1" lang="ja-JP" altLang="en-US" dirty="0"/>
          </a:p>
        </p:txBody>
      </p:sp>
      <p:sp>
        <p:nvSpPr>
          <p:cNvPr id="17" name="テキスト ボックス 16">
            <a:extLst>
              <a:ext uri="{FF2B5EF4-FFF2-40B4-BE49-F238E27FC236}">
                <a16:creationId xmlns:a16="http://schemas.microsoft.com/office/drawing/2014/main" id="{A324BEBC-0E31-6B14-8133-51D37398000C}"/>
              </a:ext>
            </a:extLst>
          </p:cNvPr>
          <p:cNvSpPr txBox="1"/>
          <p:nvPr/>
        </p:nvSpPr>
        <p:spPr>
          <a:xfrm>
            <a:off x="1565278" y="4276692"/>
            <a:ext cx="2233082" cy="369332"/>
          </a:xfrm>
          <a:prstGeom prst="rect">
            <a:avLst/>
          </a:prstGeom>
          <a:noFill/>
        </p:spPr>
        <p:txBody>
          <a:bodyPr wrap="square" rtlCol="0">
            <a:spAutoFit/>
          </a:bodyPr>
          <a:lstStyle/>
          <a:p>
            <a:r>
              <a:rPr kumimoji="1" lang="en-US" altLang="ja-JP" dirty="0"/>
              <a:t>CO</a:t>
            </a:r>
            <a:r>
              <a:rPr kumimoji="1" lang="en-US" altLang="ja-JP" baseline="-25000" dirty="0"/>
              <a:t>2</a:t>
            </a:r>
            <a:r>
              <a:rPr kumimoji="1" lang="en-US" altLang="ja-JP" dirty="0"/>
              <a:t> emissions</a:t>
            </a:r>
            <a:endParaRPr kumimoji="1" lang="ja-JP" altLang="en-US" dirty="0"/>
          </a:p>
        </p:txBody>
      </p:sp>
      <p:sp>
        <p:nvSpPr>
          <p:cNvPr id="18" name="テキスト ボックス 17">
            <a:extLst>
              <a:ext uri="{FF2B5EF4-FFF2-40B4-BE49-F238E27FC236}">
                <a16:creationId xmlns:a16="http://schemas.microsoft.com/office/drawing/2014/main" id="{D27C0497-6232-EDDD-3E58-7B40D03BA0A6}"/>
              </a:ext>
            </a:extLst>
          </p:cNvPr>
          <p:cNvSpPr txBox="1"/>
          <p:nvPr/>
        </p:nvSpPr>
        <p:spPr>
          <a:xfrm>
            <a:off x="6798732" y="1583267"/>
            <a:ext cx="4910667" cy="369332"/>
          </a:xfrm>
          <a:prstGeom prst="rect">
            <a:avLst/>
          </a:prstGeom>
          <a:noFill/>
        </p:spPr>
        <p:txBody>
          <a:bodyPr wrap="square" rtlCol="0">
            <a:spAutoFit/>
          </a:bodyPr>
          <a:lstStyle/>
          <a:p>
            <a:r>
              <a:rPr kumimoji="1" lang="en-US" altLang="ja-JP" b="1" dirty="0">
                <a:solidFill>
                  <a:srgbClr val="0070C0"/>
                </a:solidFill>
              </a:rPr>
              <a:t>Embodied CO2 emission coefficients</a:t>
            </a:r>
            <a:endParaRPr kumimoji="1" lang="ja-JP" altLang="en-US" b="1" dirty="0">
              <a:solidFill>
                <a:srgbClr val="0070C0"/>
              </a:solidFill>
            </a:endParaRPr>
          </a:p>
        </p:txBody>
      </p:sp>
      <p:sp>
        <p:nvSpPr>
          <p:cNvPr id="19" name="正方形/長方形 18">
            <a:extLst>
              <a:ext uri="{FF2B5EF4-FFF2-40B4-BE49-F238E27FC236}">
                <a16:creationId xmlns:a16="http://schemas.microsoft.com/office/drawing/2014/main" id="{843B518F-549F-1538-EB82-D826BC202415}"/>
              </a:ext>
            </a:extLst>
          </p:cNvPr>
          <p:cNvSpPr/>
          <p:nvPr/>
        </p:nvSpPr>
        <p:spPr>
          <a:xfrm>
            <a:off x="1465863" y="4646024"/>
            <a:ext cx="4630137" cy="1815234"/>
          </a:xfrm>
          <a:prstGeom prst="rect">
            <a:avLst/>
          </a:prstGeom>
          <a:no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0" name="正方形/長方形 19">
            <a:extLst>
              <a:ext uri="{FF2B5EF4-FFF2-40B4-BE49-F238E27FC236}">
                <a16:creationId xmlns:a16="http://schemas.microsoft.com/office/drawing/2014/main" id="{8897D92C-6B86-9F2E-9563-3B836F4BED6B}"/>
              </a:ext>
            </a:extLst>
          </p:cNvPr>
          <p:cNvSpPr/>
          <p:nvPr/>
        </p:nvSpPr>
        <p:spPr>
          <a:xfrm>
            <a:off x="7242181" y="3840432"/>
            <a:ext cx="3569845" cy="1687110"/>
          </a:xfrm>
          <a:prstGeom prst="rect">
            <a:avLst/>
          </a:prstGeom>
          <a:no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正方形/長方形 20">
            <a:extLst>
              <a:ext uri="{FF2B5EF4-FFF2-40B4-BE49-F238E27FC236}">
                <a16:creationId xmlns:a16="http://schemas.microsoft.com/office/drawing/2014/main" id="{50EFDCB8-32DA-9C44-1697-C41993477C86}"/>
              </a:ext>
            </a:extLst>
          </p:cNvPr>
          <p:cNvSpPr/>
          <p:nvPr/>
        </p:nvSpPr>
        <p:spPr>
          <a:xfrm>
            <a:off x="7242181" y="5585461"/>
            <a:ext cx="3569845" cy="907617"/>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テキスト ボックス 21">
            <a:extLst>
              <a:ext uri="{FF2B5EF4-FFF2-40B4-BE49-F238E27FC236}">
                <a16:creationId xmlns:a16="http://schemas.microsoft.com/office/drawing/2014/main" id="{04DD3399-7D09-ED92-8CBB-0A130B17A7A6}"/>
              </a:ext>
            </a:extLst>
          </p:cNvPr>
          <p:cNvSpPr txBox="1"/>
          <p:nvPr/>
        </p:nvSpPr>
        <p:spPr>
          <a:xfrm>
            <a:off x="6186496" y="3555200"/>
            <a:ext cx="1142446" cy="338554"/>
          </a:xfrm>
          <a:prstGeom prst="rect">
            <a:avLst/>
          </a:prstGeom>
          <a:noFill/>
        </p:spPr>
        <p:txBody>
          <a:bodyPr wrap="square" rtlCol="0">
            <a:spAutoFit/>
          </a:bodyPr>
          <a:lstStyle/>
          <a:p>
            <a:r>
              <a:rPr kumimoji="1" lang="en-US" altLang="ja-JP" sz="1600" b="1" dirty="0"/>
              <a:t>Case 1</a:t>
            </a:r>
            <a:endParaRPr kumimoji="1" lang="ja-JP" altLang="en-US" sz="1600" b="1" dirty="0"/>
          </a:p>
        </p:txBody>
      </p:sp>
      <p:sp>
        <p:nvSpPr>
          <p:cNvPr id="23" name="星: 5 pt 22">
            <a:extLst>
              <a:ext uri="{FF2B5EF4-FFF2-40B4-BE49-F238E27FC236}">
                <a16:creationId xmlns:a16="http://schemas.microsoft.com/office/drawing/2014/main" id="{655824A3-7466-3BF1-FB07-DE130A4D2DE4}"/>
              </a:ext>
            </a:extLst>
          </p:cNvPr>
          <p:cNvSpPr/>
          <p:nvPr/>
        </p:nvSpPr>
        <p:spPr>
          <a:xfrm>
            <a:off x="261257" y="6204856"/>
            <a:ext cx="261257" cy="242597"/>
          </a:xfrm>
          <a:prstGeom prst="star5">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8726640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C947B8-29AD-5631-081C-715EF1D0CE5F}"/>
            </a:ext>
          </a:extLst>
        </p:cNvPr>
        <p:cNvGrpSpPr/>
        <p:nvPr/>
      </p:nvGrpSpPr>
      <p:grpSpPr>
        <a:xfrm>
          <a:off x="0" y="0"/>
          <a:ext cx="0" cy="0"/>
          <a:chOff x="0" y="0"/>
          <a:chExt cx="0" cy="0"/>
        </a:xfrm>
      </p:grpSpPr>
      <p:sp>
        <p:nvSpPr>
          <p:cNvPr id="2" name="テキスト ボックス 1">
            <a:extLst>
              <a:ext uri="{FF2B5EF4-FFF2-40B4-BE49-F238E27FC236}">
                <a16:creationId xmlns:a16="http://schemas.microsoft.com/office/drawing/2014/main" id="{EBC52D41-EA80-80D3-AD7D-AC2D40DA85B1}"/>
              </a:ext>
            </a:extLst>
          </p:cNvPr>
          <p:cNvSpPr txBox="1"/>
          <p:nvPr/>
        </p:nvSpPr>
        <p:spPr>
          <a:xfrm>
            <a:off x="516465" y="457201"/>
            <a:ext cx="4923282" cy="369332"/>
          </a:xfrm>
          <a:prstGeom prst="rect">
            <a:avLst/>
          </a:prstGeom>
          <a:noFill/>
        </p:spPr>
        <p:txBody>
          <a:bodyPr wrap="square" rtlCol="0">
            <a:spAutoFit/>
          </a:bodyPr>
          <a:lstStyle/>
          <a:p>
            <a:r>
              <a:rPr kumimoji="1" lang="en-US" altLang="ja-JP" b="1" dirty="0">
                <a:solidFill>
                  <a:srgbClr val="0070C0"/>
                </a:solidFill>
              </a:rPr>
              <a:t> Model including imported goods</a:t>
            </a:r>
            <a:endParaRPr kumimoji="1" lang="ja-JP" altLang="en-US" b="1" dirty="0">
              <a:solidFill>
                <a:srgbClr val="0070C0"/>
              </a:solidFill>
            </a:endParaRPr>
          </a:p>
        </p:txBody>
      </p:sp>
      <p:sp>
        <p:nvSpPr>
          <p:cNvPr id="3" name="Rectangle 2">
            <a:extLst>
              <a:ext uri="{FF2B5EF4-FFF2-40B4-BE49-F238E27FC236}">
                <a16:creationId xmlns:a16="http://schemas.microsoft.com/office/drawing/2014/main" id="{0629BA89-55BF-10F6-53A2-1CC1604F0AFE}"/>
              </a:ext>
            </a:extLst>
          </p:cNvPr>
          <p:cNvSpPr>
            <a:spLocks noChangeArrowheads="1"/>
          </p:cNvSpPr>
          <p:nvPr/>
        </p:nvSpPr>
        <p:spPr bwMode="auto">
          <a:xfrm>
            <a:off x="982133" y="250613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graphicFrame>
        <p:nvGraphicFramePr>
          <p:cNvPr id="4" name="オブジェクト 3">
            <a:extLst>
              <a:ext uri="{FF2B5EF4-FFF2-40B4-BE49-F238E27FC236}">
                <a16:creationId xmlns:a16="http://schemas.microsoft.com/office/drawing/2014/main" id="{2A09CD62-6E58-D01A-C32D-6857CB46294E}"/>
              </a:ext>
            </a:extLst>
          </p:cNvPr>
          <p:cNvGraphicFramePr>
            <a:graphicFrameLocks noChangeAspect="1"/>
          </p:cNvGraphicFramePr>
          <p:nvPr>
            <p:extLst>
              <p:ext uri="{D42A27DB-BD31-4B8C-83A1-F6EECF244321}">
                <p14:modId xmlns:p14="http://schemas.microsoft.com/office/powerpoint/2010/main" val="809364220"/>
              </p:ext>
            </p:extLst>
          </p:nvPr>
        </p:nvGraphicFramePr>
        <p:xfrm>
          <a:off x="962022" y="1100666"/>
          <a:ext cx="4038600" cy="723900"/>
        </p:xfrm>
        <a:graphic>
          <a:graphicData uri="http://schemas.openxmlformats.org/presentationml/2006/ole">
            <mc:AlternateContent xmlns:mc="http://schemas.openxmlformats.org/markup-compatibility/2006">
              <mc:Choice xmlns:v="urn:schemas-microsoft-com:vml" Requires="v">
                <p:oleObj name="Equation" r:id="rId2" imgW="2692400" imgH="482600" progId="Equation.DSMT4">
                  <p:embed/>
                </p:oleObj>
              </mc:Choice>
              <mc:Fallback>
                <p:oleObj name="Equation" r:id="rId2" imgW="2692400" imgH="482600" progId="Equation.DSMT4">
                  <p:embed/>
                  <p:pic>
                    <p:nvPicPr>
                      <p:cNvPr id="4" name="オブジェクト 3">
                        <a:extLst>
                          <a:ext uri="{FF2B5EF4-FFF2-40B4-BE49-F238E27FC236}">
                            <a16:creationId xmlns:a16="http://schemas.microsoft.com/office/drawing/2014/main" id="{A7262E4D-92AC-C08E-EBEC-6B3C789F00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2022" y="1100666"/>
                        <a:ext cx="4038600" cy="72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4">
            <a:extLst>
              <a:ext uri="{FF2B5EF4-FFF2-40B4-BE49-F238E27FC236}">
                <a16:creationId xmlns:a16="http://schemas.microsoft.com/office/drawing/2014/main" id="{51062800-3783-980C-B741-2072E5AC44B5}"/>
              </a:ext>
            </a:extLst>
          </p:cNvPr>
          <p:cNvSpPr>
            <a:spLocks noChangeArrowheads="1"/>
          </p:cNvSpPr>
          <p:nvPr/>
        </p:nvSpPr>
        <p:spPr bwMode="auto">
          <a:xfrm>
            <a:off x="962023" y="174622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graphicFrame>
        <p:nvGraphicFramePr>
          <p:cNvPr id="6" name="オブジェクト 5">
            <a:extLst>
              <a:ext uri="{FF2B5EF4-FFF2-40B4-BE49-F238E27FC236}">
                <a16:creationId xmlns:a16="http://schemas.microsoft.com/office/drawing/2014/main" id="{48D239DD-3AF5-0211-D1FE-F37D887FBFB4}"/>
              </a:ext>
            </a:extLst>
          </p:cNvPr>
          <p:cNvGraphicFramePr>
            <a:graphicFrameLocks noChangeAspect="1"/>
          </p:cNvGraphicFramePr>
          <p:nvPr>
            <p:extLst>
              <p:ext uri="{D42A27DB-BD31-4B8C-83A1-F6EECF244321}">
                <p14:modId xmlns:p14="http://schemas.microsoft.com/office/powerpoint/2010/main" val="4204885920"/>
              </p:ext>
            </p:extLst>
          </p:nvPr>
        </p:nvGraphicFramePr>
        <p:xfrm>
          <a:off x="957767" y="1979232"/>
          <a:ext cx="3962400" cy="762000"/>
        </p:xfrm>
        <a:graphic>
          <a:graphicData uri="http://schemas.openxmlformats.org/presentationml/2006/ole">
            <mc:AlternateContent xmlns:mc="http://schemas.openxmlformats.org/markup-compatibility/2006">
              <mc:Choice xmlns:v="urn:schemas-microsoft-com:vml" Requires="v">
                <p:oleObj name="Equation" r:id="rId4" imgW="2641600" imgH="508000" progId="Equation.DSMT4">
                  <p:embed/>
                </p:oleObj>
              </mc:Choice>
              <mc:Fallback>
                <p:oleObj name="Equation" r:id="rId4" imgW="2641600" imgH="508000" progId="Equation.DSMT4">
                  <p:embed/>
                  <p:pic>
                    <p:nvPicPr>
                      <p:cNvPr id="6" name="オブジェクト 5">
                        <a:extLst>
                          <a:ext uri="{FF2B5EF4-FFF2-40B4-BE49-F238E27FC236}">
                            <a16:creationId xmlns:a16="http://schemas.microsoft.com/office/drawing/2014/main" id="{0545CD5F-5787-593F-EBB8-684052C307A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7767" y="1979232"/>
                        <a:ext cx="3962400" cy="762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6">
            <a:extLst>
              <a:ext uri="{FF2B5EF4-FFF2-40B4-BE49-F238E27FC236}">
                <a16:creationId xmlns:a16="http://schemas.microsoft.com/office/drawing/2014/main" id="{E45032F3-CB0A-2AA5-07A7-FE825BAD029A}"/>
              </a:ext>
            </a:extLst>
          </p:cNvPr>
          <p:cNvSpPr>
            <a:spLocks noChangeArrowheads="1"/>
          </p:cNvSpPr>
          <p:nvPr/>
        </p:nvSpPr>
        <p:spPr bwMode="auto">
          <a:xfrm>
            <a:off x="982133" y="252518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graphicFrame>
        <p:nvGraphicFramePr>
          <p:cNvPr id="8" name="オブジェクト 7">
            <a:extLst>
              <a:ext uri="{FF2B5EF4-FFF2-40B4-BE49-F238E27FC236}">
                <a16:creationId xmlns:a16="http://schemas.microsoft.com/office/drawing/2014/main" id="{ABC35E42-20A5-81C1-C813-19F0EB0FED7B}"/>
              </a:ext>
            </a:extLst>
          </p:cNvPr>
          <p:cNvGraphicFramePr>
            <a:graphicFrameLocks noChangeAspect="1"/>
          </p:cNvGraphicFramePr>
          <p:nvPr>
            <p:extLst>
              <p:ext uri="{D42A27DB-BD31-4B8C-83A1-F6EECF244321}">
                <p14:modId xmlns:p14="http://schemas.microsoft.com/office/powerpoint/2010/main" val="2632993651"/>
              </p:ext>
            </p:extLst>
          </p:nvPr>
        </p:nvGraphicFramePr>
        <p:xfrm>
          <a:off x="5998635" y="1074669"/>
          <a:ext cx="5429250" cy="723900"/>
        </p:xfrm>
        <a:graphic>
          <a:graphicData uri="http://schemas.openxmlformats.org/presentationml/2006/ole">
            <mc:AlternateContent xmlns:mc="http://schemas.openxmlformats.org/markup-compatibility/2006">
              <mc:Choice xmlns:v="urn:schemas-microsoft-com:vml" Requires="v">
                <p:oleObj name="Equation" r:id="rId6" imgW="3619500" imgH="482600" progId="Equation.DSMT4">
                  <p:embed/>
                </p:oleObj>
              </mc:Choice>
              <mc:Fallback>
                <p:oleObj name="Equation" r:id="rId6" imgW="3619500" imgH="482600" progId="Equation.DSMT4">
                  <p:embed/>
                  <p:pic>
                    <p:nvPicPr>
                      <p:cNvPr id="8" name="オブジェクト 7">
                        <a:extLst>
                          <a:ext uri="{FF2B5EF4-FFF2-40B4-BE49-F238E27FC236}">
                            <a16:creationId xmlns:a16="http://schemas.microsoft.com/office/drawing/2014/main" id="{6B4429E1-9B36-69DE-5C48-34BBCC4D618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98635" y="1074669"/>
                        <a:ext cx="5429250" cy="72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ectangle 8">
            <a:extLst>
              <a:ext uri="{FF2B5EF4-FFF2-40B4-BE49-F238E27FC236}">
                <a16:creationId xmlns:a16="http://schemas.microsoft.com/office/drawing/2014/main" id="{AB935928-3B31-7D6A-1221-109C0FC817F0}"/>
              </a:ext>
            </a:extLst>
          </p:cNvPr>
          <p:cNvSpPr>
            <a:spLocks noChangeArrowheads="1"/>
          </p:cNvSpPr>
          <p:nvPr/>
        </p:nvSpPr>
        <p:spPr bwMode="auto">
          <a:xfrm>
            <a:off x="982133" y="336126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graphicFrame>
        <p:nvGraphicFramePr>
          <p:cNvPr id="10" name="オブジェクト 9">
            <a:extLst>
              <a:ext uri="{FF2B5EF4-FFF2-40B4-BE49-F238E27FC236}">
                <a16:creationId xmlns:a16="http://schemas.microsoft.com/office/drawing/2014/main" id="{1ADEA64B-CA46-6F04-5AC2-E4F4FEF5E1F7}"/>
              </a:ext>
            </a:extLst>
          </p:cNvPr>
          <p:cNvGraphicFramePr>
            <a:graphicFrameLocks noChangeAspect="1"/>
          </p:cNvGraphicFramePr>
          <p:nvPr>
            <p:extLst>
              <p:ext uri="{D42A27DB-BD31-4B8C-83A1-F6EECF244321}">
                <p14:modId xmlns:p14="http://schemas.microsoft.com/office/powerpoint/2010/main" val="3618765088"/>
              </p:ext>
            </p:extLst>
          </p:nvPr>
        </p:nvGraphicFramePr>
        <p:xfrm>
          <a:off x="5998635" y="1981202"/>
          <a:ext cx="3543300" cy="723900"/>
        </p:xfrm>
        <a:graphic>
          <a:graphicData uri="http://schemas.openxmlformats.org/presentationml/2006/ole">
            <mc:AlternateContent xmlns:mc="http://schemas.openxmlformats.org/markup-compatibility/2006">
              <mc:Choice xmlns:v="urn:schemas-microsoft-com:vml" Requires="v">
                <p:oleObj name="Equation" r:id="rId8" imgW="2362200" imgH="482600" progId="Equation.DSMT4">
                  <p:embed/>
                </p:oleObj>
              </mc:Choice>
              <mc:Fallback>
                <p:oleObj name="Equation" r:id="rId8" imgW="2362200" imgH="482600" progId="Equation.DSMT4">
                  <p:embed/>
                  <p:pic>
                    <p:nvPicPr>
                      <p:cNvPr id="10" name="オブジェクト 9">
                        <a:extLst>
                          <a:ext uri="{FF2B5EF4-FFF2-40B4-BE49-F238E27FC236}">
                            <a16:creationId xmlns:a16="http://schemas.microsoft.com/office/drawing/2014/main" id="{7792A844-7F58-43D0-AD7F-35DB0B11A4E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98635" y="1981202"/>
                        <a:ext cx="3543300" cy="72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Rectangle 10">
            <a:extLst>
              <a:ext uri="{FF2B5EF4-FFF2-40B4-BE49-F238E27FC236}">
                <a16:creationId xmlns:a16="http://schemas.microsoft.com/office/drawing/2014/main" id="{C0F8A27B-1FBA-005C-1317-7CA8034F2C9D}"/>
              </a:ext>
            </a:extLst>
          </p:cNvPr>
          <p:cNvSpPr>
            <a:spLocks noChangeArrowheads="1"/>
          </p:cNvSpPr>
          <p:nvPr/>
        </p:nvSpPr>
        <p:spPr bwMode="auto">
          <a:xfrm>
            <a:off x="982133" y="395446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graphicFrame>
        <p:nvGraphicFramePr>
          <p:cNvPr id="12" name="オブジェクト 11">
            <a:extLst>
              <a:ext uri="{FF2B5EF4-FFF2-40B4-BE49-F238E27FC236}">
                <a16:creationId xmlns:a16="http://schemas.microsoft.com/office/drawing/2014/main" id="{9E9D7D70-115D-5B9E-433F-CDBD57BE12B2}"/>
              </a:ext>
            </a:extLst>
          </p:cNvPr>
          <p:cNvGraphicFramePr>
            <a:graphicFrameLocks noChangeAspect="1"/>
          </p:cNvGraphicFramePr>
          <p:nvPr>
            <p:extLst>
              <p:ext uri="{D42A27DB-BD31-4B8C-83A1-F6EECF244321}">
                <p14:modId xmlns:p14="http://schemas.microsoft.com/office/powerpoint/2010/main" val="1049113079"/>
              </p:ext>
            </p:extLst>
          </p:nvPr>
        </p:nvGraphicFramePr>
        <p:xfrm>
          <a:off x="982133" y="3262414"/>
          <a:ext cx="3429000" cy="723900"/>
        </p:xfrm>
        <a:graphic>
          <a:graphicData uri="http://schemas.openxmlformats.org/presentationml/2006/ole">
            <mc:AlternateContent xmlns:mc="http://schemas.openxmlformats.org/markup-compatibility/2006">
              <mc:Choice xmlns:v="urn:schemas-microsoft-com:vml" Requires="v">
                <p:oleObj name="Equation" r:id="rId10" imgW="2286000" imgH="482600" progId="Equation.DSMT4">
                  <p:embed/>
                </p:oleObj>
              </mc:Choice>
              <mc:Fallback>
                <p:oleObj name="Equation" r:id="rId10" imgW="2286000" imgH="482600" progId="Equation.DSMT4">
                  <p:embed/>
                  <p:pic>
                    <p:nvPicPr>
                      <p:cNvPr id="12" name="オブジェクト 11">
                        <a:extLst>
                          <a:ext uri="{FF2B5EF4-FFF2-40B4-BE49-F238E27FC236}">
                            <a16:creationId xmlns:a16="http://schemas.microsoft.com/office/drawing/2014/main" id="{E17B50BD-BAD0-D1A6-ED70-AF4D5ABC756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82133" y="3262414"/>
                        <a:ext cx="3429000" cy="72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Rectangle 12">
            <a:extLst>
              <a:ext uri="{FF2B5EF4-FFF2-40B4-BE49-F238E27FC236}">
                <a16:creationId xmlns:a16="http://schemas.microsoft.com/office/drawing/2014/main" id="{FF21638F-E568-CBA6-E4CC-86D951795AED}"/>
              </a:ext>
            </a:extLst>
          </p:cNvPr>
          <p:cNvSpPr>
            <a:spLocks noChangeArrowheads="1"/>
          </p:cNvSpPr>
          <p:nvPr/>
        </p:nvSpPr>
        <p:spPr bwMode="auto">
          <a:xfrm>
            <a:off x="962023" y="444870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graphicFrame>
        <p:nvGraphicFramePr>
          <p:cNvPr id="14" name="オブジェクト 13">
            <a:extLst>
              <a:ext uri="{FF2B5EF4-FFF2-40B4-BE49-F238E27FC236}">
                <a16:creationId xmlns:a16="http://schemas.microsoft.com/office/drawing/2014/main" id="{EFDD35F5-40E9-5294-D2A5-0267E0EA82E4}"/>
              </a:ext>
            </a:extLst>
          </p:cNvPr>
          <p:cNvGraphicFramePr>
            <a:graphicFrameLocks noChangeAspect="1"/>
          </p:cNvGraphicFramePr>
          <p:nvPr>
            <p:extLst>
              <p:ext uri="{D42A27DB-BD31-4B8C-83A1-F6EECF244321}">
                <p14:modId xmlns:p14="http://schemas.microsoft.com/office/powerpoint/2010/main" val="4143238740"/>
              </p:ext>
            </p:extLst>
          </p:nvPr>
        </p:nvGraphicFramePr>
        <p:xfrm>
          <a:off x="969687" y="4237283"/>
          <a:ext cx="2914650" cy="723900"/>
        </p:xfrm>
        <a:graphic>
          <a:graphicData uri="http://schemas.openxmlformats.org/presentationml/2006/ole">
            <mc:AlternateContent xmlns:mc="http://schemas.openxmlformats.org/markup-compatibility/2006">
              <mc:Choice xmlns:v="urn:schemas-microsoft-com:vml" Requires="v">
                <p:oleObj name="Equation" r:id="rId12" imgW="1943100" imgH="482600" progId="Equation.DSMT4">
                  <p:embed/>
                </p:oleObj>
              </mc:Choice>
              <mc:Fallback>
                <p:oleObj name="Equation" r:id="rId12" imgW="1943100" imgH="482600" progId="Equation.DSMT4">
                  <p:embed/>
                  <p:pic>
                    <p:nvPicPr>
                      <p:cNvPr id="14" name="オブジェクト 13">
                        <a:extLst>
                          <a:ext uri="{FF2B5EF4-FFF2-40B4-BE49-F238E27FC236}">
                            <a16:creationId xmlns:a16="http://schemas.microsoft.com/office/drawing/2014/main" id="{EDAF1B86-C5CC-461C-1E7C-A4D6453653E6}"/>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69687" y="4237283"/>
                        <a:ext cx="2914650" cy="72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 name="オブジェクト 15">
            <a:extLst>
              <a:ext uri="{FF2B5EF4-FFF2-40B4-BE49-F238E27FC236}">
                <a16:creationId xmlns:a16="http://schemas.microsoft.com/office/drawing/2014/main" id="{419177EB-0053-E5EC-A782-AE3E9F824526}"/>
              </a:ext>
            </a:extLst>
          </p:cNvPr>
          <p:cNvGraphicFramePr>
            <a:graphicFrameLocks noChangeAspect="1"/>
          </p:cNvGraphicFramePr>
          <p:nvPr>
            <p:extLst>
              <p:ext uri="{D42A27DB-BD31-4B8C-83A1-F6EECF244321}">
                <p14:modId xmlns:p14="http://schemas.microsoft.com/office/powerpoint/2010/main" val="1202347627"/>
              </p:ext>
            </p:extLst>
          </p:nvPr>
        </p:nvGraphicFramePr>
        <p:xfrm>
          <a:off x="5326036" y="3241027"/>
          <a:ext cx="6229350" cy="800100"/>
        </p:xfrm>
        <a:graphic>
          <a:graphicData uri="http://schemas.openxmlformats.org/presentationml/2006/ole">
            <mc:AlternateContent xmlns:mc="http://schemas.openxmlformats.org/markup-compatibility/2006">
              <mc:Choice xmlns:v="urn:schemas-microsoft-com:vml" Requires="v">
                <p:oleObj name="Equation" r:id="rId14" imgW="4152900" imgH="533400" progId="Equation.DSMT4">
                  <p:embed/>
                </p:oleObj>
              </mc:Choice>
              <mc:Fallback>
                <p:oleObj name="Equation" r:id="rId14" imgW="4152900" imgH="533400" progId="Equation.DSMT4">
                  <p:embed/>
                  <p:pic>
                    <p:nvPicPr>
                      <p:cNvPr id="16" name="オブジェクト 15">
                        <a:extLst>
                          <a:ext uri="{FF2B5EF4-FFF2-40B4-BE49-F238E27FC236}">
                            <a16:creationId xmlns:a16="http://schemas.microsoft.com/office/drawing/2014/main" id="{5E03C43A-46C0-BAD8-643B-23C9C0FDAB75}"/>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326036" y="3241027"/>
                        <a:ext cx="6229350" cy="800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8" name="オブジェクト 17">
            <a:extLst>
              <a:ext uri="{FF2B5EF4-FFF2-40B4-BE49-F238E27FC236}">
                <a16:creationId xmlns:a16="http://schemas.microsoft.com/office/drawing/2014/main" id="{5AC54B0D-9493-1C3C-55BC-939FA3BE826A}"/>
              </a:ext>
            </a:extLst>
          </p:cNvPr>
          <p:cNvGraphicFramePr>
            <a:graphicFrameLocks noChangeAspect="1"/>
          </p:cNvGraphicFramePr>
          <p:nvPr>
            <p:extLst>
              <p:ext uri="{D42A27DB-BD31-4B8C-83A1-F6EECF244321}">
                <p14:modId xmlns:p14="http://schemas.microsoft.com/office/powerpoint/2010/main" val="3182627554"/>
              </p:ext>
            </p:extLst>
          </p:nvPr>
        </p:nvGraphicFramePr>
        <p:xfrm>
          <a:off x="5297349" y="4189082"/>
          <a:ext cx="4800600" cy="762000"/>
        </p:xfrm>
        <a:graphic>
          <a:graphicData uri="http://schemas.openxmlformats.org/presentationml/2006/ole">
            <mc:AlternateContent xmlns:mc="http://schemas.openxmlformats.org/markup-compatibility/2006">
              <mc:Choice xmlns:v="urn:schemas-microsoft-com:vml" Requires="v">
                <p:oleObj name="Equation" r:id="rId16" imgW="3200400" imgH="508000" progId="Equation.DSMT4">
                  <p:embed/>
                </p:oleObj>
              </mc:Choice>
              <mc:Fallback>
                <p:oleObj name="Equation" r:id="rId16" imgW="3200400" imgH="508000" progId="Equation.DSMT4">
                  <p:embed/>
                  <p:pic>
                    <p:nvPicPr>
                      <p:cNvPr id="18" name="オブジェクト 17">
                        <a:extLst>
                          <a:ext uri="{FF2B5EF4-FFF2-40B4-BE49-F238E27FC236}">
                            <a16:creationId xmlns:a16="http://schemas.microsoft.com/office/drawing/2014/main" id="{95C0ADC2-2255-6EE2-8CCA-903864A06C35}"/>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297349" y="4189082"/>
                        <a:ext cx="4800600" cy="762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9" name="Rectangle 18">
            <a:extLst>
              <a:ext uri="{FF2B5EF4-FFF2-40B4-BE49-F238E27FC236}">
                <a16:creationId xmlns:a16="http://schemas.microsoft.com/office/drawing/2014/main" id="{3C37C130-7F43-C3C6-4781-83875C1619D2}"/>
              </a:ext>
            </a:extLst>
          </p:cNvPr>
          <p:cNvSpPr>
            <a:spLocks noChangeArrowheads="1"/>
          </p:cNvSpPr>
          <p:nvPr/>
        </p:nvSpPr>
        <p:spPr bwMode="auto">
          <a:xfrm>
            <a:off x="962023" y="609232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sp>
        <p:nvSpPr>
          <p:cNvPr id="21" name="Rectangle 20">
            <a:extLst>
              <a:ext uri="{FF2B5EF4-FFF2-40B4-BE49-F238E27FC236}">
                <a16:creationId xmlns:a16="http://schemas.microsoft.com/office/drawing/2014/main" id="{E952F7E4-E6F5-57B3-79AD-98B23BCF1A3F}"/>
              </a:ext>
            </a:extLst>
          </p:cNvPr>
          <p:cNvSpPr>
            <a:spLocks noChangeArrowheads="1"/>
          </p:cNvSpPr>
          <p:nvPr/>
        </p:nvSpPr>
        <p:spPr bwMode="auto">
          <a:xfrm>
            <a:off x="7103533" y="189468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sp>
        <p:nvSpPr>
          <p:cNvPr id="25" name="矢印: 右 24">
            <a:extLst>
              <a:ext uri="{FF2B5EF4-FFF2-40B4-BE49-F238E27FC236}">
                <a16:creationId xmlns:a16="http://schemas.microsoft.com/office/drawing/2014/main" id="{D57E0A19-AC45-7009-C996-25E8D091CC79}"/>
              </a:ext>
            </a:extLst>
          </p:cNvPr>
          <p:cNvSpPr/>
          <p:nvPr/>
        </p:nvSpPr>
        <p:spPr>
          <a:xfrm>
            <a:off x="5326036" y="1765273"/>
            <a:ext cx="304800" cy="26775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6" name="矢印: 右 25">
            <a:extLst>
              <a:ext uri="{FF2B5EF4-FFF2-40B4-BE49-F238E27FC236}">
                <a16:creationId xmlns:a16="http://schemas.microsoft.com/office/drawing/2014/main" id="{8FBF55B7-3142-577A-656A-6875A113AD8F}"/>
              </a:ext>
            </a:extLst>
          </p:cNvPr>
          <p:cNvSpPr/>
          <p:nvPr/>
        </p:nvSpPr>
        <p:spPr>
          <a:xfrm>
            <a:off x="364065" y="3889275"/>
            <a:ext cx="304800" cy="26775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7" name="矢印: 右 26">
            <a:extLst>
              <a:ext uri="{FF2B5EF4-FFF2-40B4-BE49-F238E27FC236}">
                <a16:creationId xmlns:a16="http://schemas.microsoft.com/office/drawing/2014/main" id="{F7C94FA7-19D3-52E8-6632-E249E1B4C350}"/>
              </a:ext>
            </a:extLst>
          </p:cNvPr>
          <p:cNvSpPr/>
          <p:nvPr/>
        </p:nvSpPr>
        <p:spPr>
          <a:xfrm>
            <a:off x="4572001" y="3910396"/>
            <a:ext cx="304800" cy="26775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3" name="矢印: 右 32">
            <a:extLst>
              <a:ext uri="{FF2B5EF4-FFF2-40B4-BE49-F238E27FC236}">
                <a16:creationId xmlns:a16="http://schemas.microsoft.com/office/drawing/2014/main" id="{5BC47C5C-C7B2-01A3-E08A-C50641CCE4FD}"/>
              </a:ext>
            </a:extLst>
          </p:cNvPr>
          <p:cNvSpPr/>
          <p:nvPr/>
        </p:nvSpPr>
        <p:spPr>
          <a:xfrm>
            <a:off x="406845" y="5824571"/>
            <a:ext cx="304800" cy="26775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aphicFrame>
        <p:nvGraphicFramePr>
          <p:cNvPr id="34" name="オブジェクト 33">
            <a:extLst>
              <a:ext uri="{FF2B5EF4-FFF2-40B4-BE49-F238E27FC236}">
                <a16:creationId xmlns:a16="http://schemas.microsoft.com/office/drawing/2014/main" id="{0F365665-E394-719A-95B7-DC5938F6A428}"/>
              </a:ext>
            </a:extLst>
          </p:cNvPr>
          <p:cNvGraphicFramePr>
            <a:graphicFrameLocks noChangeAspect="1"/>
          </p:cNvGraphicFramePr>
          <p:nvPr>
            <p:extLst>
              <p:ext uri="{D42A27DB-BD31-4B8C-83A1-F6EECF244321}">
                <p14:modId xmlns:p14="http://schemas.microsoft.com/office/powerpoint/2010/main" val="1243875127"/>
              </p:ext>
            </p:extLst>
          </p:nvPr>
        </p:nvGraphicFramePr>
        <p:xfrm>
          <a:off x="974725" y="5632450"/>
          <a:ext cx="7581900" cy="800100"/>
        </p:xfrm>
        <a:graphic>
          <a:graphicData uri="http://schemas.openxmlformats.org/presentationml/2006/ole">
            <mc:AlternateContent xmlns:mc="http://schemas.openxmlformats.org/markup-compatibility/2006">
              <mc:Choice xmlns:v="urn:schemas-microsoft-com:vml" Requires="v">
                <p:oleObj name="Equation" r:id="rId18" imgW="5054400" imgH="533160" progId="Equation.DSMT4">
                  <p:embed/>
                </p:oleObj>
              </mc:Choice>
              <mc:Fallback>
                <p:oleObj name="Equation" r:id="rId18" imgW="5054400" imgH="533160" progId="Equation.DSMT4">
                  <p:embed/>
                  <p:pic>
                    <p:nvPicPr>
                      <p:cNvPr id="34" name="オブジェクト 33">
                        <a:extLst>
                          <a:ext uri="{FF2B5EF4-FFF2-40B4-BE49-F238E27FC236}">
                            <a16:creationId xmlns:a16="http://schemas.microsoft.com/office/drawing/2014/main" id="{B9F08A41-6FC9-93B6-1EBE-CFD33EF1D101}"/>
                          </a:ext>
                        </a:extLst>
                      </p:cNvPr>
                      <p:cNvPicPr>
                        <a:picLocks noChangeAspect="1" noChangeArrowheads="1"/>
                      </p:cNvPicPr>
                      <p:nvPr/>
                    </p:nvPicPr>
                    <p:blipFill>
                      <a:blip r:embed="rId19"/>
                      <a:srcRect/>
                      <a:stretch>
                        <a:fillRect/>
                      </a:stretch>
                    </p:blipFill>
                    <p:spPr bwMode="auto">
                      <a:xfrm>
                        <a:off x="974725" y="5632450"/>
                        <a:ext cx="7581900" cy="800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5" name="スライド番号プレースホルダー 34">
            <a:extLst>
              <a:ext uri="{FF2B5EF4-FFF2-40B4-BE49-F238E27FC236}">
                <a16:creationId xmlns:a16="http://schemas.microsoft.com/office/drawing/2014/main" id="{455B6F17-3BCE-64FC-AC47-69C8F8910F1D}"/>
              </a:ext>
            </a:extLst>
          </p:cNvPr>
          <p:cNvSpPr>
            <a:spLocks noGrp="1"/>
          </p:cNvSpPr>
          <p:nvPr>
            <p:ph type="sldNum" sz="quarter" idx="12"/>
          </p:nvPr>
        </p:nvSpPr>
        <p:spPr/>
        <p:txBody>
          <a:bodyPr/>
          <a:lstStyle/>
          <a:p>
            <a:fld id="{337354BD-5380-4451-B293-4A25DA93DDCA}" type="slidenum">
              <a:rPr kumimoji="1" lang="ja-JP" altLang="en-US" smtClean="0"/>
              <a:t>11</a:t>
            </a:fld>
            <a:endParaRPr kumimoji="1" lang="ja-JP" altLang="en-US"/>
          </a:p>
        </p:txBody>
      </p:sp>
      <p:sp>
        <p:nvSpPr>
          <p:cNvPr id="36" name="テキスト ボックス 35">
            <a:extLst>
              <a:ext uri="{FF2B5EF4-FFF2-40B4-BE49-F238E27FC236}">
                <a16:creationId xmlns:a16="http://schemas.microsoft.com/office/drawing/2014/main" id="{8366550D-04C8-1EC8-2799-DD8955D00A39}"/>
              </a:ext>
            </a:extLst>
          </p:cNvPr>
          <p:cNvSpPr txBox="1"/>
          <p:nvPr/>
        </p:nvSpPr>
        <p:spPr>
          <a:xfrm>
            <a:off x="364065" y="5215095"/>
            <a:ext cx="11322168" cy="369332"/>
          </a:xfrm>
          <a:prstGeom prst="rect">
            <a:avLst/>
          </a:prstGeom>
          <a:noFill/>
        </p:spPr>
        <p:txBody>
          <a:bodyPr wrap="square" rtlCol="0">
            <a:spAutoFit/>
          </a:bodyPr>
          <a:lstStyle/>
          <a:p>
            <a:r>
              <a:rPr kumimoji="1" lang="en-US" altLang="ja-JP" b="1" dirty="0">
                <a:solidFill>
                  <a:srgbClr val="0070C0"/>
                </a:solidFill>
              </a:rPr>
              <a:t>Induced production in the foreign country </a:t>
            </a:r>
            <a:r>
              <a:rPr kumimoji="1" lang="en-US" altLang="ja-JP" b="1" dirty="0"/>
              <a:t>stemmed from the import demand of home country. </a:t>
            </a:r>
            <a:endParaRPr kumimoji="1" lang="ja-JP" altLang="en-US" b="1" dirty="0"/>
          </a:p>
        </p:txBody>
      </p:sp>
      <p:cxnSp>
        <p:nvCxnSpPr>
          <p:cNvPr id="20" name="直線コネクタ 19">
            <a:extLst>
              <a:ext uri="{FF2B5EF4-FFF2-40B4-BE49-F238E27FC236}">
                <a16:creationId xmlns:a16="http://schemas.microsoft.com/office/drawing/2014/main" id="{E68AFCF7-A513-99DF-E0A4-E5D22752656B}"/>
              </a:ext>
            </a:extLst>
          </p:cNvPr>
          <p:cNvCxnSpPr/>
          <p:nvPr/>
        </p:nvCxnSpPr>
        <p:spPr>
          <a:xfrm>
            <a:off x="5321527" y="5074468"/>
            <a:ext cx="5136583" cy="0"/>
          </a:xfrm>
          <a:prstGeom prst="line">
            <a:avLst/>
          </a:prstGeom>
          <a:ln w="38100"/>
        </p:spPr>
        <p:style>
          <a:lnRef idx="2">
            <a:schemeClr val="accent1"/>
          </a:lnRef>
          <a:fillRef idx="0">
            <a:schemeClr val="accent1"/>
          </a:fillRef>
          <a:effectRef idx="1">
            <a:schemeClr val="accent1"/>
          </a:effectRef>
          <a:fontRef idx="minor">
            <a:schemeClr val="tx1"/>
          </a:fontRef>
        </p:style>
      </p:cxnSp>
      <p:cxnSp>
        <p:nvCxnSpPr>
          <p:cNvPr id="22" name="直線コネクタ 21">
            <a:extLst>
              <a:ext uri="{FF2B5EF4-FFF2-40B4-BE49-F238E27FC236}">
                <a16:creationId xmlns:a16="http://schemas.microsoft.com/office/drawing/2014/main" id="{DEDEE8BA-6ACE-894C-59C0-B2EDE270F835}"/>
              </a:ext>
            </a:extLst>
          </p:cNvPr>
          <p:cNvCxnSpPr>
            <a:cxnSpLocks/>
          </p:cNvCxnSpPr>
          <p:nvPr/>
        </p:nvCxnSpPr>
        <p:spPr>
          <a:xfrm>
            <a:off x="993015" y="6590963"/>
            <a:ext cx="7693785" cy="0"/>
          </a:xfrm>
          <a:prstGeom prst="line">
            <a:avLst/>
          </a:prstGeom>
          <a:ln w="38100"/>
        </p:spPr>
        <p:style>
          <a:lnRef idx="2">
            <a:schemeClr val="accent1"/>
          </a:lnRef>
          <a:fillRef idx="0">
            <a:schemeClr val="accent1"/>
          </a:fillRef>
          <a:effectRef idx="1">
            <a:schemeClr val="accent1"/>
          </a:effectRef>
          <a:fontRef idx="minor">
            <a:schemeClr val="tx1"/>
          </a:fontRef>
        </p:style>
      </p:cxnSp>
      <p:sp>
        <p:nvSpPr>
          <p:cNvPr id="15" name="矢印: 右 14">
            <a:extLst>
              <a:ext uri="{FF2B5EF4-FFF2-40B4-BE49-F238E27FC236}">
                <a16:creationId xmlns:a16="http://schemas.microsoft.com/office/drawing/2014/main" id="{17D45CD2-D239-C6BD-63B3-A18862DCA61D}"/>
              </a:ext>
            </a:extLst>
          </p:cNvPr>
          <p:cNvSpPr/>
          <p:nvPr/>
        </p:nvSpPr>
        <p:spPr>
          <a:xfrm>
            <a:off x="11675535" y="1682729"/>
            <a:ext cx="304800" cy="26775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矢印: 右 16">
            <a:extLst>
              <a:ext uri="{FF2B5EF4-FFF2-40B4-BE49-F238E27FC236}">
                <a16:creationId xmlns:a16="http://schemas.microsoft.com/office/drawing/2014/main" id="{A6F46385-D963-B8BD-2570-3605D5A4F1AD}"/>
              </a:ext>
            </a:extLst>
          </p:cNvPr>
          <p:cNvSpPr/>
          <p:nvPr/>
        </p:nvSpPr>
        <p:spPr>
          <a:xfrm>
            <a:off x="11675535" y="3847840"/>
            <a:ext cx="304800" cy="26775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4" name="星: 5 pt 23">
            <a:extLst>
              <a:ext uri="{FF2B5EF4-FFF2-40B4-BE49-F238E27FC236}">
                <a16:creationId xmlns:a16="http://schemas.microsoft.com/office/drawing/2014/main" id="{32FDD909-3D1F-D4A0-B84D-88EDB6895BEF}"/>
              </a:ext>
            </a:extLst>
          </p:cNvPr>
          <p:cNvSpPr/>
          <p:nvPr/>
        </p:nvSpPr>
        <p:spPr>
          <a:xfrm>
            <a:off x="261257" y="6204856"/>
            <a:ext cx="261257" cy="242597"/>
          </a:xfrm>
          <a:prstGeom prst="star5">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3508406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a:extLst>
              <a:ext uri="{FF2B5EF4-FFF2-40B4-BE49-F238E27FC236}">
                <a16:creationId xmlns:a16="http://schemas.microsoft.com/office/drawing/2014/main" id="{7BE23B4B-CAE4-09BB-9696-ED3961EC9C79}"/>
              </a:ext>
            </a:extLst>
          </p:cNvPr>
          <p:cNvSpPr txBox="1"/>
          <p:nvPr/>
        </p:nvSpPr>
        <p:spPr>
          <a:xfrm>
            <a:off x="516465" y="145819"/>
            <a:ext cx="8646196" cy="369332"/>
          </a:xfrm>
          <a:prstGeom prst="rect">
            <a:avLst/>
          </a:prstGeom>
          <a:noFill/>
        </p:spPr>
        <p:txBody>
          <a:bodyPr wrap="square" rtlCol="0">
            <a:spAutoFit/>
          </a:bodyPr>
          <a:lstStyle/>
          <a:p>
            <a:r>
              <a:rPr kumimoji="1" lang="en-US" altLang="ja-JP" b="1" dirty="0">
                <a:solidFill>
                  <a:srgbClr val="0070C0"/>
                </a:solidFill>
              </a:rPr>
              <a:t>LC-CO2 emission in the  model including imported goods</a:t>
            </a:r>
            <a:endParaRPr kumimoji="1" lang="ja-JP" altLang="en-US" b="1" dirty="0">
              <a:solidFill>
                <a:srgbClr val="0070C0"/>
              </a:solidFill>
            </a:endParaRPr>
          </a:p>
        </p:txBody>
      </p:sp>
      <p:sp>
        <p:nvSpPr>
          <p:cNvPr id="3" name="Rectangle 2">
            <a:extLst>
              <a:ext uri="{FF2B5EF4-FFF2-40B4-BE49-F238E27FC236}">
                <a16:creationId xmlns:a16="http://schemas.microsoft.com/office/drawing/2014/main" id="{B6F9FA29-6082-02FC-B484-D5C7B6915F93}"/>
              </a:ext>
            </a:extLst>
          </p:cNvPr>
          <p:cNvSpPr>
            <a:spLocks noChangeArrowheads="1"/>
          </p:cNvSpPr>
          <p:nvPr/>
        </p:nvSpPr>
        <p:spPr bwMode="auto">
          <a:xfrm>
            <a:off x="982133" y="250613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sp>
        <p:nvSpPr>
          <p:cNvPr id="13" name="Rectangle 12">
            <a:extLst>
              <a:ext uri="{FF2B5EF4-FFF2-40B4-BE49-F238E27FC236}">
                <a16:creationId xmlns:a16="http://schemas.microsoft.com/office/drawing/2014/main" id="{173B6897-6F19-860D-20F0-C56BC6509E2D}"/>
              </a:ext>
            </a:extLst>
          </p:cNvPr>
          <p:cNvSpPr>
            <a:spLocks noChangeArrowheads="1"/>
          </p:cNvSpPr>
          <p:nvPr/>
        </p:nvSpPr>
        <p:spPr bwMode="auto">
          <a:xfrm>
            <a:off x="962023" y="444870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sp>
        <p:nvSpPr>
          <p:cNvPr id="15" name="Rectangle 14">
            <a:extLst>
              <a:ext uri="{FF2B5EF4-FFF2-40B4-BE49-F238E27FC236}">
                <a16:creationId xmlns:a16="http://schemas.microsoft.com/office/drawing/2014/main" id="{BC2DA3F1-08FB-EE97-DE3E-70F0DACCCC6F}"/>
              </a:ext>
            </a:extLst>
          </p:cNvPr>
          <p:cNvSpPr>
            <a:spLocks noChangeArrowheads="1"/>
          </p:cNvSpPr>
          <p:nvPr/>
        </p:nvSpPr>
        <p:spPr bwMode="auto">
          <a:xfrm>
            <a:off x="962023" y="503714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ja-JP" altLang="en-US"/>
          </a:p>
        </p:txBody>
      </p:sp>
      <p:sp>
        <p:nvSpPr>
          <p:cNvPr id="17" name="Rectangle 16">
            <a:extLst>
              <a:ext uri="{FF2B5EF4-FFF2-40B4-BE49-F238E27FC236}">
                <a16:creationId xmlns:a16="http://schemas.microsoft.com/office/drawing/2014/main" id="{12553F13-F9D7-B45A-A4FD-7BC2B6E8489D}"/>
              </a:ext>
            </a:extLst>
          </p:cNvPr>
          <p:cNvSpPr>
            <a:spLocks noChangeArrowheads="1"/>
          </p:cNvSpPr>
          <p:nvPr/>
        </p:nvSpPr>
        <p:spPr bwMode="auto">
          <a:xfrm>
            <a:off x="982133" y="555893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graphicFrame>
        <p:nvGraphicFramePr>
          <p:cNvPr id="20" name="オブジェクト 19">
            <a:extLst>
              <a:ext uri="{FF2B5EF4-FFF2-40B4-BE49-F238E27FC236}">
                <a16:creationId xmlns:a16="http://schemas.microsoft.com/office/drawing/2014/main" id="{C41B911A-C081-C982-6C13-01D87D3E8D47}"/>
              </a:ext>
            </a:extLst>
          </p:cNvPr>
          <p:cNvGraphicFramePr>
            <a:graphicFrameLocks noChangeAspect="1"/>
          </p:cNvGraphicFramePr>
          <p:nvPr>
            <p:extLst>
              <p:ext uri="{D42A27DB-BD31-4B8C-83A1-F6EECF244321}">
                <p14:modId xmlns:p14="http://schemas.microsoft.com/office/powerpoint/2010/main" val="1614795001"/>
              </p:ext>
            </p:extLst>
          </p:nvPr>
        </p:nvGraphicFramePr>
        <p:xfrm>
          <a:off x="7143361" y="569604"/>
          <a:ext cx="4038600" cy="723900"/>
        </p:xfrm>
        <a:graphic>
          <a:graphicData uri="http://schemas.openxmlformats.org/presentationml/2006/ole">
            <mc:AlternateContent xmlns:mc="http://schemas.openxmlformats.org/markup-compatibility/2006">
              <mc:Choice xmlns:v="urn:schemas-microsoft-com:vml" Requires="v">
                <p:oleObj name="Equation" r:id="rId2" imgW="2692080" imgH="482400" progId="Equation.DSMT4">
                  <p:embed/>
                </p:oleObj>
              </mc:Choice>
              <mc:Fallback>
                <p:oleObj name="Equation" r:id="rId2" imgW="2692080" imgH="482400" progId="Equation.DSMT4">
                  <p:embed/>
                  <p:pic>
                    <p:nvPicPr>
                      <p:cNvPr id="0" name="Object 17"/>
                      <p:cNvPicPr>
                        <a:picLocks noChangeAspect="1" noChangeArrowheads="1"/>
                      </p:cNvPicPr>
                      <p:nvPr/>
                    </p:nvPicPr>
                    <p:blipFill>
                      <a:blip r:embed="rId3"/>
                      <a:srcRect/>
                      <a:stretch>
                        <a:fillRect/>
                      </a:stretch>
                    </p:blipFill>
                    <p:spPr bwMode="auto">
                      <a:xfrm>
                        <a:off x="7143361" y="569604"/>
                        <a:ext cx="4038600" cy="72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1" name="Rectangle 20">
            <a:extLst>
              <a:ext uri="{FF2B5EF4-FFF2-40B4-BE49-F238E27FC236}">
                <a16:creationId xmlns:a16="http://schemas.microsoft.com/office/drawing/2014/main" id="{DCC20AC3-1BDC-81FF-9C6B-CAFEF9FAC19C}"/>
              </a:ext>
            </a:extLst>
          </p:cNvPr>
          <p:cNvSpPr>
            <a:spLocks noChangeArrowheads="1"/>
          </p:cNvSpPr>
          <p:nvPr/>
        </p:nvSpPr>
        <p:spPr bwMode="auto">
          <a:xfrm>
            <a:off x="7103533" y="189468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graphicFrame>
        <p:nvGraphicFramePr>
          <p:cNvPr id="22" name="オブジェクト 21">
            <a:extLst>
              <a:ext uri="{FF2B5EF4-FFF2-40B4-BE49-F238E27FC236}">
                <a16:creationId xmlns:a16="http://schemas.microsoft.com/office/drawing/2014/main" id="{44B36D0C-6FEC-9D84-E0BB-4C421FE9FE05}"/>
              </a:ext>
            </a:extLst>
          </p:cNvPr>
          <p:cNvGraphicFramePr>
            <a:graphicFrameLocks noChangeAspect="1"/>
          </p:cNvGraphicFramePr>
          <p:nvPr>
            <p:extLst>
              <p:ext uri="{D42A27DB-BD31-4B8C-83A1-F6EECF244321}">
                <p14:modId xmlns:p14="http://schemas.microsoft.com/office/powerpoint/2010/main" val="2140555909"/>
              </p:ext>
            </p:extLst>
          </p:nvPr>
        </p:nvGraphicFramePr>
        <p:xfrm>
          <a:off x="7213763" y="1284575"/>
          <a:ext cx="3581400" cy="1520825"/>
        </p:xfrm>
        <a:graphic>
          <a:graphicData uri="http://schemas.openxmlformats.org/presentationml/2006/ole">
            <mc:AlternateContent xmlns:mc="http://schemas.openxmlformats.org/markup-compatibility/2006">
              <mc:Choice xmlns:v="urn:schemas-microsoft-com:vml" Requires="v">
                <p:oleObj name="Equation" r:id="rId4" imgW="2387520" imgH="1015920" progId="Equation.DSMT4">
                  <p:embed/>
                </p:oleObj>
              </mc:Choice>
              <mc:Fallback>
                <p:oleObj name="Equation" r:id="rId4" imgW="2387520" imgH="1015920" progId="Equation.DSMT4">
                  <p:embed/>
                  <p:pic>
                    <p:nvPicPr>
                      <p:cNvPr id="0" name="Object 19"/>
                      <p:cNvPicPr>
                        <a:picLocks noChangeAspect="1" noChangeArrowheads="1"/>
                      </p:cNvPicPr>
                      <p:nvPr/>
                    </p:nvPicPr>
                    <p:blipFill>
                      <a:blip r:embed="rId5"/>
                      <a:srcRect/>
                      <a:stretch>
                        <a:fillRect/>
                      </a:stretch>
                    </p:blipFill>
                    <p:spPr bwMode="auto">
                      <a:xfrm>
                        <a:off x="7213763" y="1284575"/>
                        <a:ext cx="3581400" cy="15208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3" name="Rectangle 22">
            <a:extLst>
              <a:ext uri="{FF2B5EF4-FFF2-40B4-BE49-F238E27FC236}">
                <a16:creationId xmlns:a16="http://schemas.microsoft.com/office/drawing/2014/main" id="{9A31BB3B-2E11-951D-7D08-42FFC4F245A0}"/>
              </a:ext>
            </a:extLst>
          </p:cNvPr>
          <p:cNvSpPr>
            <a:spLocks noChangeArrowheads="1"/>
          </p:cNvSpPr>
          <p:nvPr/>
        </p:nvSpPr>
        <p:spPr bwMode="auto">
          <a:xfrm>
            <a:off x="7103533" y="261460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graphicFrame>
        <p:nvGraphicFramePr>
          <p:cNvPr id="24" name="オブジェクト 23">
            <a:extLst>
              <a:ext uri="{FF2B5EF4-FFF2-40B4-BE49-F238E27FC236}">
                <a16:creationId xmlns:a16="http://schemas.microsoft.com/office/drawing/2014/main" id="{7DCAD0ED-C246-B836-F9ED-6C8533A4885C}"/>
              </a:ext>
            </a:extLst>
          </p:cNvPr>
          <p:cNvGraphicFramePr>
            <a:graphicFrameLocks noChangeAspect="1"/>
          </p:cNvGraphicFramePr>
          <p:nvPr>
            <p:extLst>
              <p:ext uri="{D42A27DB-BD31-4B8C-83A1-F6EECF244321}">
                <p14:modId xmlns:p14="http://schemas.microsoft.com/office/powerpoint/2010/main" val="1302377457"/>
              </p:ext>
            </p:extLst>
          </p:nvPr>
        </p:nvGraphicFramePr>
        <p:xfrm>
          <a:off x="7150781" y="2864950"/>
          <a:ext cx="3352800" cy="419100"/>
        </p:xfrm>
        <a:graphic>
          <a:graphicData uri="http://schemas.openxmlformats.org/presentationml/2006/ole">
            <mc:AlternateContent xmlns:mc="http://schemas.openxmlformats.org/markup-compatibility/2006">
              <mc:Choice xmlns:v="urn:schemas-microsoft-com:vml" Requires="v">
                <p:oleObj name="Equation" r:id="rId6" imgW="2234880" imgH="279360" progId="Equation.DSMT4">
                  <p:embed/>
                </p:oleObj>
              </mc:Choice>
              <mc:Fallback>
                <p:oleObj name="Equation" r:id="rId6" imgW="2234880" imgH="279360" progId="Equation.DSMT4">
                  <p:embed/>
                  <p:pic>
                    <p:nvPicPr>
                      <p:cNvPr id="0" name="Object 21"/>
                      <p:cNvPicPr>
                        <a:picLocks noChangeAspect="1" noChangeArrowheads="1"/>
                      </p:cNvPicPr>
                      <p:nvPr/>
                    </p:nvPicPr>
                    <p:blipFill>
                      <a:blip r:embed="rId7"/>
                      <a:srcRect/>
                      <a:stretch>
                        <a:fillRect/>
                      </a:stretch>
                    </p:blipFill>
                    <p:spPr bwMode="auto">
                      <a:xfrm>
                        <a:off x="7150781" y="2864950"/>
                        <a:ext cx="3352800" cy="419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8" name="矢印: 右 27">
            <a:extLst>
              <a:ext uri="{FF2B5EF4-FFF2-40B4-BE49-F238E27FC236}">
                <a16:creationId xmlns:a16="http://schemas.microsoft.com/office/drawing/2014/main" id="{667BCAF9-1CF5-FCEC-0CEA-AC67CA08BE7A}"/>
              </a:ext>
            </a:extLst>
          </p:cNvPr>
          <p:cNvSpPr/>
          <p:nvPr/>
        </p:nvSpPr>
        <p:spPr>
          <a:xfrm>
            <a:off x="6000755" y="1932650"/>
            <a:ext cx="304800" cy="26775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2" name="矢印: 右 31">
            <a:extLst>
              <a:ext uri="{FF2B5EF4-FFF2-40B4-BE49-F238E27FC236}">
                <a16:creationId xmlns:a16="http://schemas.microsoft.com/office/drawing/2014/main" id="{4551A2EC-B392-86EE-C6B7-0DBD05F15472}"/>
              </a:ext>
            </a:extLst>
          </p:cNvPr>
          <p:cNvSpPr/>
          <p:nvPr/>
        </p:nvSpPr>
        <p:spPr>
          <a:xfrm>
            <a:off x="5859380" y="5066601"/>
            <a:ext cx="304800" cy="26775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aphicFrame>
        <p:nvGraphicFramePr>
          <p:cNvPr id="34" name="オブジェクト 33">
            <a:extLst>
              <a:ext uri="{FF2B5EF4-FFF2-40B4-BE49-F238E27FC236}">
                <a16:creationId xmlns:a16="http://schemas.microsoft.com/office/drawing/2014/main" id="{B9F08A41-6FC9-93B6-1EBE-CFD33EF1D101}"/>
              </a:ext>
            </a:extLst>
          </p:cNvPr>
          <p:cNvGraphicFramePr>
            <a:graphicFrameLocks noChangeAspect="1"/>
          </p:cNvGraphicFramePr>
          <p:nvPr>
            <p:extLst>
              <p:ext uri="{D42A27DB-BD31-4B8C-83A1-F6EECF244321}">
                <p14:modId xmlns:p14="http://schemas.microsoft.com/office/powerpoint/2010/main" val="1451047751"/>
              </p:ext>
            </p:extLst>
          </p:nvPr>
        </p:nvGraphicFramePr>
        <p:xfrm>
          <a:off x="688113" y="1636832"/>
          <a:ext cx="4781550" cy="1558925"/>
        </p:xfrm>
        <a:graphic>
          <a:graphicData uri="http://schemas.openxmlformats.org/presentationml/2006/ole">
            <mc:AlternateContent xmlns:mc="http://schemas.openxmlformats.org/markup-compatibility/2006">
              <mc:Choice xmlns:v="urn:schemas-microsoft-com:vml" Requires="v">
                <p:oleObj name="Equation" r:id="rId8" imgW="3187440" imgH="1041120" progId="Equation.DSMT4">
                  <p:embed/>
                </p:oleObj>
              </mc:Choice>
              <mc:Fallback>
                <p:oleObj name="Equation" r:id="rId8" imgW="3187440" imgH="1041120" progId="Equation.DSMT4">
                  <p:embed/>
                  <p:pic>
                    <p:nvPicPr>
                      <p:cNvPr id="18" name="オブジェクト 17">
                        <a:extLst>
                          <a:ext uri="{FF2B5EF4-FFF2-40B4-BE49-F238E27FC236}">
                            <a16:creationId xmlns:a16="http://schemas.microsoft.com/office/drawing/2014/main" id="{95C0ADC2-2255-6EE2-8CCA-903864A06C35}"/>
                          </a:ext>
                        </a:extLst>
                      </p:cNvPr>
                      <p:cNvPicPr>
                        <a:picLocks noChangeAspect="1" noChangeArrowheads="1"/>
                      </p:cNvPicPr>
                      <p:nvPr/>
                    </p:nvPicPr>
                    <p:blipFill>
                      <a:blip r:embed="rId9"/>
                      <a:srcRect/>
                      <a:stretch>
                        <a:fillRect/>
                      </a:stretch>
                    </p:blipFill>
                    <p:spPr bwMode="auto">
                      <a:xfrm>
                        <a:off x="688113" y="1636832"/>
                        <a:ext cx="4781550" cy="15589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5" name="スライド番号プレースホルダー 34">
            <a:extLst>
              <a:ext uri="{FF2B5EF4-FFF2-40B4-BE49-F238E27FC236}">
                <a16:creationId xmlns:a16="http://schemas.microsoft.com/office/drawing/2014/main" id="{7E8AC33F-E456-77C8-35B9-CBC571965361}"/>
              </a:ext>
            </a:extLst>
          </p:cNvPr>
          <p:cNvSpPr>
            <a:spLocks noGrp="1"/>
          </p:cNvSpPr>
          <p:nvPr>
            <p:ph type="sldNum" sz="quarter" idx="12"/>
          </p:nvPr>
        </p:nvSpPr>
        <p:spPr/>
        <p:txBody>
          <a:bodyPr/>
          <a:lstStyle/>
          <a:p>
            <a:fld id="{337354BD-5380-4451-B293-4A25DA93DDCA}" type="slidenum">
              <a:rPr kumimoji="1" lang="ja-JP" altLang="en-US" smtClean="0"/>
              <a:t>12</a:t>
            </a:fld>
            <a:endParaRPr kumimoji="1" lang="ja-JP" altLang="en-US"/>
          </a:p>
        </p:txBody>
      </p:sp>
      <p:sp>
        <p:nvSpPr>
          <p:cNvPr id="4" name="左中かっこ 3">
            <a:extLst>
              <a:ext uri="{FF2B5EF4-FFF2-40B4-BE49-F238E27FC236}">
                <a16:creationId xmlns:a16="http://schemas.microsoft.com/office/drawing/2014/main" id="{24A40395-A6C9-2600-3342-B7A3CE5AED3D}"/>
              </a:ext>
            </a:extLst>
          </p:cNvPr>
          <p:cNvSpPr/>
          <p:nvPr/>
        </p:nvSpPr>
        <p:spPr>
          <a:xfrm>
            <a:off x="367749" y="705678"/>
            <a:ext cx="142680" cy="2777620"/>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kumimoji="1" lang="ja-JP" altLang="en-US"/>
          </a:p>
        </p:txBody>
      </p:sp>
      <p:graphicFrame>
        <p:nvGraphicFramePr>
          <p:cNvPr id="5" name="オブジェクト 4">
            <a:extLst>
              <a:ext uri="{FF2B5EF4-FFF2-40B4-BE49-F238E27FC236}">
                <a16:creationId xmlns:a16="http://schemas.microsoft.com/office/drawing/2014/main" id="{8233BB45-89DA-8E1C-B85E-A848CB693D6D}"/>
              </a:ext>
            </a:extLst>
          </p:cNvPr>
          <p:cNvGraphicFramePr>
            <a:graphicFrameLocks noChangeAspect="1"/>
          </p:cNvGraphicFramePr>
          <p:nvPr>
            <p:extLst>
              <p:ext uri="{D42A27DB-BD31-4B8C-83A1-F6EECF244321}">
                <p14:modId xmlns:p14="http://schemas.microsoft.com/office/powerpoint/2010/main" val="4164039220"/>
              </p:ext>
            </p:extLst>
          </p:nvPr>
        </p:nvGraphicFramePr>
        <p:xfrm>
          <a:off x="688113" y="745978"/>
          <a:ext cx="2990850" cy="762000"/>
        </p:xfrm>
        <a:graphic>
          <a:graphicData uri="http://schemas.openxmlformats.org/presentationml/2006/ole">
            <mc:AlternateContent xmlns:mc="http://schemas.openxmlformats.org/markup-compatibility/2006">
              <mc:Choice xmlns:v="urn:schemas-microsoft-com:vml" Requires="v">
                <p:oleObj name="Equation" r:id="rId10" imgW="1993680" imgH="507960" progId="Equation.DSMT4">
                  <p:embed/>
                </p:oleObj>
              </mc:Choice>
              <mc:Fallback>
                <p:oleObj name="Equation" r:id="rId10" imgW="1993680" imgH="507960" progId="Equation.DSMT4">
                  <p:embed/>
                  <p:pic>
                    <p:nvPicPr>
                      <p:cNvPr id="16" name="オブジェクト 15">
                        <a:extLst>
                          <a:ext uri="{FF2B5EF4-FFF2-40B4-BE49-F238E27FC236}">
                            <a16:creationId xmlns:a16="http://schemas.microsoft.com/office/drawing/2014/main" id="{419177EB-0053-E5EC-A782-AE3E9F824526}"/>
                          </a:ext>
                        </a:extLst>
                      </p:cNvPr>
                      <p:cNvPicPr>
                        <a:picLocks noChangeAspect="1" noChangeArrowheads="1"/>
                      </p:cNvPicPr>
                      <p:nvPr/>
                    </p:nvPicPr>
                    <p:blipFill>
                      <a:blip r:embed="rId11"/>
                      <a:srcRect/>
                      <a:stretch>
                        <a:fillRect/>
                      </a:stretch>
                    </p:blipFill>
                    <p:spPr bwMode="auto">
                      <a:xfrm>
                        <a:off x="688113" y="745978"/>
                        <a:ext cx="2990850" cy="762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左中かっこ 5">
            <a:extLst>
              <a:ext uri="{FF2B5EF4-FFF2-40B4-BE49-F238E27FC236}">
                <a16:creationId xmlns:a16="http://schemas.microsoft.com/office/drawing/2014/main" id="{143F6467-E3E2-C7FB-12D1-0DDA6E24909C}"/>
              </a:ext>
            </a:extLst>
          </p:cNvPr>
          <p:cNvSpPr/>
          <p:nvPr/>
        </p:nvSpPr>
        <p:spPr>
          <a:xfrm>
            <a:off x="6756074" y="680990"/>
            <a:ext cx="270829" cy="2777620"/>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kumimoji="1" lang="ja-JP" altLang="en-US"/>
          </a:p>
        </p:txBody>
      </p:sp>
      <p:graphicFrame>
        <p:nvGraphicFramePr>
          <p:cNvPr id="7" name="オブジェクト 6">
            <a:extLst>
              <a:ext uri="{FF2B5EF4-FFF2-40B4-BE49-F238E27FC236}">
                <a16:creationId xmlns:a16="http://schemas.microsoft.com/office/drawing/2014/main" id="{A1BD14D8-205B-1878-754B-F7F4EB18CB7C}"/>
              </a:ext>
            </a:extLst>
          </p:cNvPr>
          <p:cNvGraphicFramePr>
            <a:graphicFrameLocks noChangeAspect="1"/>
          </p:cNvGraphicFramePr>
          <p:nvPr>
            <p:extLst>
              <p:ext uri="{D42A27DB-BD31-4B8C-83A1-F6EECF244321}">
                <p14:modId xmlns:p14="http://schemas.microsoft.com/office/powerpoint/2010/main" val="495639560"/>
              </p:ext>
            </p:extLst>
          </p:nvPr>
        </p:nvGraphicFramePr>
        <p:xfrm>
          <a:off x="7096794" y="3814834"/>
          <a:ext cx="4038600" cy="723900"/>
        </p:xfrm>
        <a:graphic>
          <a:graphicData uri="http://schemas.openxmlformats.org/presentationml/2006/ole">
            <mc:AlternateContent xmlns:mc="http://schemas.openxmlformats.org/markup-compatibility/2006">
              <mc:Choice xmlns:v="urn:schemas-microsoft-com:vml" Requires="v">
                <p:oleObj name="Equation" r:id="rId2" imgW="2692080" imgH="482400" progId="Equation.DSMT4">
                  <p:embed/>
                </p:oleObj>
              </mc:Choice>
              <mc:Fallback>
                <p:oleObj name="Equation" r:id="rId2" imgW="2692080" imgH="482400" progId="Equation.DSMT4">
                  <p:embed/>
                  <p:pic>
                    <p:nvPicPr>
                      <p:cNvPr id="20" name="オブジェクト 19">
                        <a:extLst>
                          <a:ext uri="{FF2B5EF4-FFF2-40B4-BE49-F238E27FC236}">
                            <a16:creationId xmlns:a16="http://schemas.microsoft.com/office/drawing/2014/main" id="{C41B911A-C081-C982-6C13-01D87D3E8D47}"/>
                          </a:ext>
                        </a:extLst>
                      </p:cNvPr>
                      <p:cNvPicPr>
                        <a:picLocks noChangeAspect="1" noChangeArrowheads="1"/>
                      </p:cNvPicPr>
                      <p:nvPr/>
                    </p:nvPicPr>
                    <p:blipFill>
                      <a:blip r:embed="rId3"/>
                      <a:srcRect/>
                      <a:stretch>
                        <a:fillRect/>
                      </a:stretch>
                    </p:blipFill>
                    <p:spPr bwMode="auto">
                      <a:xfrm>
                        <a:off x="7096794" y="3814834"/>
                        <a:ext cx="4038600" cy="72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 name="オブジェクト 7">
            <a:extLst>
              <a:ext uri="{FF2B5EF4-FFF2-40B4-BE49-F238E27FC236}">
                <a16:creationId xmlns:a16="http://schemas.microsoft.com/office/drawing/2014/main" id="{18ADDA85-8EA7-A486-656C-4018E79F4FF9}"/>
              </a:ext>
            </a:extLst>
          </p:cNvPr>
          <p:cNvGraphicFramePr>
            <a:graphicFrameLocks noChangeAspect="1"/>
          </p:cNvGraphicFramePr>
          <p:nvPr>
            <p:extLst>
              <p:ext uri="{D42A27DB-BD31-4B8C-83A1-F6EECF244321}">
                <p14:modId xmlns:p14="http://schemas.microsoft.com/office/powerpoint/2010/main" val="1999364282"/>
              </p:ext>
            </p:extLst>
          </p:nvPr>
        </p:nvGraphicFramePr>
        <p:xfrm>
          <a:off x="7150781" y="4613652"/>
          <a:ext cx="3581400" cy="1520825"/>
        </p:xfrm>
        <a:graphic>
          <a:graphicData uri="http://schemas.openxmlformats.org/presentationml/2006/ole">
            <mc:AlternateContent xmlns:mc="http://schemas.openxmlformats.org/markup-compatibility/2006">
              <mc:Choice xmlns:v="urn:schemas-microsoft-com:vml" Requires="v">
                <p:oleObj name="Equation" r:id="rId12" imgW="2387520" imgH="1015920" progId="Equation.DSMT4">
                  <p:embed/>
                </p:oleObj>
              </mc:Choice>
              <mc:Fallback>
                <p:oleObj name="Equation" r:id="rId12" imgW="2387520" imgH="1015920" progId="Equation.DSMT4">
                  <p:embed/>
                  <p:pic>
                    <p:nvPicPr>
                      <p:cNvPr id="22" name="オブジェクト 21">
                        <a:extLst>
                          <a:ext uri="{FF2B5EF4-FFF2-40B4-BE49-F238E27FC236}">
                            <a16:creationId xmlns:a16="http://schemas.microsoft.com/office/drawing/2014/main" id="{44B36D0C-6FEC-9D84-E0BB-4C421FE9FE05}"/>
                          </a:ext>
                        </a:extLst>
                      </p:cNvPr>
                      <p:cNvPicPr>
                        <a:picLocks noChangeAspect="1" noChangeArrowheads="1"/>
                      </p:cNvPicPr>
                      <p:nvPr/>
                    </p:nvPicPr>
                    <p:blipFill>
                      <a:blip r:embed="rId13"/>
                      <a:srcRect/>
                      <a:stretch>
                        <a:fillRect/>
                      </a:stretch>
                    </p:blipFill>
                    <p:spPr bwMode="auto">
                      <a:xfrm>
                        <a:off x="7150781" y="4613652"/>
                        <a:ext cx="3581400" cy="15208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 name="オブジェクト 8">
            <a:extLst>
              <a:ext uri="{FF2B5EF4-FFF2-40B4-BE49-F238E27FC236}">
                <a16:creationId xmlns:a16="http://schemas.microsoft.com/office/drawing/2014/main" id="{7A1AFE15-A4C2-A887-40F0-218AFE787BB2}"/>
              </a:ext>
            </a:extLst>
          </p:cNvPr>
          <p:cNvGraphicFramePr>
            <a:graphicFrameLocks noChangeAspect="1"/>
          </p:cNvGraphicFramePr>
          <p:nvPr>
            <p:extLst>
              <p:ext uri="{D42A27DB-BD31-4B8C-83A1-F6EECF244321}">
                <p14:modId xmlns:p14="http://schemas.microsoft.com/office/powerpoint/2010/main" val="690682801"/>
              </p:ext>
            </p:extLst>
          </p:nvPr>
        </p:nvGraphicFramePr>
        <p:xfrm>
          <a:off x="7213763" y="6227457"/>
          <a:ext cx="3352800" cy="419100"/>
        </p:xfrm>
        <a:graphic>
          <a:graphicData uri="http://schemas.openxmlformats.org/presentationml/2006/ole">
            <mc:AlternateContent xmlns:mc="http://schemas.openxmlformats.org/markup-compatibility/2006">
              <mc:Choice xmlns:v="urn:schemas-microsoft-com:vml" Requires="v">
                <p:oleObj name="Equation" r:id="rId6" imgW="2234880" imgH="279360" progId="Equation.DSMT4">
                  <p:embed/>
                </p:oleObj>
              </mc:Choice>
              <mc:Fallback>
                <p:oleObj name="Equation" r:id="rId6" imgW="2234880" imgH="279360" progId="Equation.DSMT4">
                  <p:embed/>
                  <p:pic>
                    <p:nvPicPr>
                      <p:cNvPr id="24" name="オブジェクト 23">
                        <a:extLst>
                          <a:ext uri="{FF2B5EF4-FFF2-40B4-BE49-F238E27FC236}">
                            <a16:creationId xmlns:a16="http://schemas.microsoft.com/office/drawing/2014/main" id="{7DCAD0ED-C246-B836-F9ED-6C8533A4885C}"/>
                          </a:ext>
                        </a:extLst>
                      </p:cNvPr>
                      <p:cNvPicPr>
                        <a:picLocks noChangeAspect="1" noChangeArrowheads="1"/>
                      </p:cNvPicPr>
                      <p:nvPr/>
                    </p:nvPicPr>
                    <p:blipFill>
                      <a:blip r:embed="rId7"/>
                      <a:srcRect/>
                      <a:stretch>
                        <a:fillRect/>
                      </a:stretch>
                    </p:blipFill>
                    <p:spPr bwMode="auto">
                      <a:xfrm>
                        <a:off x="7213763" y="6227457"/>
                        <a:ext cx="3352800" cy="419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 name="左中かっこ 9">
            <a:extLst>
              <a:ext uri="{FF2B5EF4-FFF2-40B4-BE49-F238E27FC236}">
                <a16:creationId xmlns:a16="http://schemas.microsoft.com/office/drawing/2014/main" id="{A222A47A-01DC-393B-F98A-5162D14F4EA1}"/>
              </a:ext>
            </a:extLst>
          </p:cNvPr>
          <p:cNvSpPr/>
          <p:nvPr/>
        </p:nvSpPr>
        <p:spPr>
          <a:xfrm>
            <a:off x="6756074" y="3974841"/>
            <a:ext cx="270829" cy="2538614"/>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kumimoji="1" lang="ja-JP" altLang="en-US"/>
          </a:p>
        </p:txBody>
      </p:sp>
      <p:sp>
        <p:nvSpPr>
          <p:cNvPr id="11" name="正方形/長方形 10">
            <a:extLst>
              <a:ext uri="{FF2B5EF4-FFF2-40B4-BE49-F238E27FC236}">
                <a16:creationId xmlns:a16="http://schemas.microsoft.com/office/drawing/2014/main" id="{31593C3F-0C76-B917-38E1-F42D5914383B}"/>
              </a:ext>
            </a:extLst>
          </p:cNvPr>
          <p:cNvSpPr/>
          <p:nvPr/>
        </p:nvSpPr>
        <p:spPr>
          <a:xfrm>
            <a:off x="8397551" y="1270787"/>
            <a:ext cx="2169012" cy="755381"/>
          </a:xfrm>
          <a:prstGeom prst="rect">
            <a:avLst/>
          </a:prstGeom>
          <a:noFill/>
          <a:ln>
            <a:solidFill>
              <a:srgbClr val="FF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正方形/長方形 11">
            <a:extLst>
              <a:ext uri="{FF2B5EF4-FFF2-40B4-BE49-F238E27FC236}">
                <a16:creationId xmlns:a16="http://schemas.microsoft.com/office/drawing/2014/main" id="{A58E3960-DA67-7CEC-ED43-5F2E56E1E5BB}"/>
              </a:ext>
            </a:extLst>
          </p:cNvPr>
          <p:cNvSpPr/>
          <p:nvPr/>
        </p:nvSpPr>
        <p:spPr>
          <a:xfrm>
            <a:off x="8334569" y="4577603"/>
            <a:ext cx="2169012" cy="755381"/>
          </a:xfrm>
          <a:prstGeom prst="rect">
            <a:avLst/>
          </a:prstGeom>
          <a:noFill/>
          <a:ln>
            <a:solidFill>
              <a:srgbClr val="FF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テキスト ボックス 13">
            <a:extLst>
              <a:ext uri="{FF2B5EF4-FFF2-40B4-BE49-F238E27FC236}">
                <a16:creationId xmlns:a16="http://schemas.microsoft.com/office/drawing/2014/main" id="{A6880363-AF78-57D3-B417-9683F626FAD3}"/>
              </a:ext>
            </a:extLst>
          </p:cNvPr>
          <p:cNvSpPr txBox="1"/>
          <p:nvPr/>
        </p:nvSpPr>
        <p:spPr>
          <a:xfrm>
            <a:off x="5842717" y="1448260"/>
            <a:ext cx="1142446" cy="338554"/>
          </a:xfrm>
          <a:prstGeom prst="rect">
            <a:avLst/>
          </a:prstGeom>
          <a:noFill/>
        </p:spPr>
        <p:txBody>
          <a:bodyPr wrap="square" rtlCol="0">
            <a:spAutoFit/>
          </a:bodyPr>
          <a:lstStyle/>
          <a:p>
            <a:r>
              <a:rPr kumimoji="1" lang="en-US" altLang="ja-JP" sz="1600" b="1" dirty="0"/>
              <a:t>Case 3</a:t>
            </a:r>
            <a:endParaRPr kumimoji="1" lang="ja-JP" altLang="en-US" sz="1600" b="1" dirty="0"/>
          </a:p>
        </p:txBody>
      </p:sp>
      <p:sp>
        <p:nvSpPr>
          <p:cNvPr id="18" name="テキスト ボックス 17">
            <a:extLst>
              <a:ext uri="{FF2B5EF4-FFF2-40B4-BE49-F238E27FC236}">
                <a16:creationId xmlns:a16="http://schemas.microsoft.com/office/drawing/2014/main" id="{AE142263-69A6-A4CB-6121-53F56D09F610}"/>
              </a:ext>
            </a:extLst>
          </p:cNvPr>
          <p:cNvSpPr txBox="1"/>
          <p:nvPr/>
        </p:nvSpPr>
        <p:spPr>
          <a:xfrm>
            <a:off x="5734332" y="4641601"/>
            <a:ext cx="1142446" cy="338554"/>
          </a:xfrm>
          <a:prstGeom prst="rect">
            <a:avLst/>
          </a:prstGeom>
          <a:noFill/>
        </p:spPr>
        <p:txBody>
          <a:bodyPr wrap="square" rtlCol="0">
            <a:spAutoFit/>
          </a:bodyPr>
          <a:lstStyle/>
          <a:p>
            <a:r>
              <a:rPr kumimoji="1" lang="en-US" altLang="ja-JP" sz="1600" b="1" dirty="0"/>
              <a:t>Case 2</a:t>
            </a:r>
            <a:endParaRPr kumimoji="1" lang="ja-JP" altLang="en-US" sz="1600" b="1" dirty="0"/>
          </a:p>
        </p:txBody>
      </p:sp>
      <p:sp>
        <p:nvSpPr>
          <p:cNvPr id="19" name="星: 5 pt 18">
            <a:extLst>
              <a:ext uri="{FF2B5EF4-FFF2-40B4-BE49-F238E27FC236}">
                <a16:creationId xmlns:a16="http://schemas.microsoft.com/office/drawing/2014/main" id="{91892877-EE78-ADA7-679C-BE77E3436E44}"/>
              </a:ext>
            </a:extLst>
          </p:cNvPr>
          <p:cNvSpPr/>
          <p:nvPr/>
        </p:nvSpPr>
        <p:spPr>
          <a:xfrm>
            <a:off x="261257" y="6204856"/>
            <a:ext cx="261257" cy="242597"/>
          </a:xfrm>
          <a:prstGeom prst="star5">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5474656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a:extLst>
              <a:ext uri="{FF2B5EF4-FFF2-40B4-BE49-F238E27FC236}">
                <a16:creationId xmlns:a16="http://schemas.microsoft.com/office/drawing/2014/main" id="{5EDCF7F8-5850-24E3-B903-A1D201B3F300}"/>
              </a:ext>
            </a:extLst>
          </p:cNvPr>
          <p:cNvSpPr>
            <a:spLocks noGrp="1"/>
          </p:cNvSpPr>
          <p:nvPr>
            <p:ph type="sldNum" sz="quarter" idx="12"/>
          </p:nvPr>
        </p:nvSpPr>
        <p:spPr/>
        <p:txBody>
          <a:bodyPr/>
          <a:lstStyle/>
          <a:p>
            <a:fld id="{337354BD-5380-4451-B293-4A25DA93DDCA}" type="slidenum">
              <a:rPr kumimoji="1" lang="ja-JP" altLang="en-US" smtClean="0"/>
              <a:t>13</a:t>
            </a:fld>
            <a:endParaRPr kumimoji="1" lang="ja-JP" altLang="en-US"/>
          </a:p>
        </p:txBody>
      </p:sp>
      <p:sp>
        <p:nvSpPr>
          <p:cNvPr id="3" name="テキスト ボックス 2">
            <a:extLst>
              <a:ext uri="{FF2B5EF4-FFF2-40B4-BE49-F238E27FC236}">
                <a16:creationId xmlns:a16="http://schemas.microsoft.com/office/drawing/2014/main" id="{3D3FEDF2-DDBC-3723-1B8F-32D90D2213F7}"/>
              </a:ext>
            </a:extLst>
          </p:cNvPr>
          <p:cNvSpPr txBox="1"/>
          <p:nvPr/>
        </p:nvSpPr>
        <p:spPr>
          <a:xfrm>
            <a:off x="516465" y="286063"/>
            <a:ext cx="8646196" cy="369332"/>
          </a:xfrm>
          <a:prstGeom prst="rect">
            <a:avLst/>
          </a:prstGeom>
          <a:noFill/>
        </p:spPr>
        <p:txBody>
          <a:bodyPr wrap="square" rtlCol="0">
            <a:spAutoFit/>
          </a:bodyPr>
          <a:lstStyle/>
          <a:p>
            <a:r>
              <a:rPr kumimoji="1" lang="en-US" altLang="ja-JP" b="1" dirty="0">
                <a:solidFill>
                  <a:srgbClr val="0070C0"/>
                </a:solidFill>
              </a:rPr>
              <a:t>LC-CO2 emission in the international model</a:t>
            </a:r>
            <a:endParaRPr kumimoji="1" lang="ja-JP" altLang="en-US" b="1" dirty="0">
              <a:solidFill>
                <a:srgbClr val="0070C0"/>
              </a:solidFill>
            </a:endParaRPr>
          </a:p>
        </p:txBody>
      </p:sp>
      <p:sp>
        <p:nvSpPr>
          <p:cNvPr id="4" name="Rectangle 2">
            <a:extLst>
              <a:ext uri="{FF2B5EF4-FFF2-40B4-BE49-F238E27FC236}">
                <a16:creationId xmlns:a16="http://schemas.microsoft.com/office/drawing/2014/main" id="{1E01E860-A1E2-5AF5-89AC-986479A3C3C6}"/>
              </a:ext>
            </a:extLst>
          </p:cNvPr>
          <p:cNvSpPr>
            <a:spLocks noChangeArrowheads="1"/>
          </p:cNvSpPr>
          <p:nvPr/>
        </p:nvSpPr>
        <p:spPr bwMode="auto">
          <a:xfrm>
            <a:off x="877076" y="998375"/>
            <a:ext cx="1265502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ja-JP" altLang="en-US"/>
          </a:p>
        </p:txBody>
      </p:sp>
      <p:graphicFrame>
        <p:nvGraphicFramePr>
          <p:cNvPr id="5" name="オブジェクト 4">
            <a:extLst>
              <a:ext uri="{FF2B5EF4-FFF2-40B4-BE49-F238E27FC236}">
                <a16:creationId xmlns:a16="http://schemas.microsoft.com/office/drawing/2014/main" id="{8DC27C8C-5F5B-7763-2C45-96848028689E}"/>
              </a:ext>
            </a:extLst>
          </p:cNvPr>
          <p:cNvGraphicFramePr>
            <a:graphicFrameLocks noChangeAspect="1"/>
          </p:cNvGraphicFramePr>
          <p:nvPr>
            <p:extLst>
              <p:ext uri="{D42A27DB-BD31-4B8C-83A1-F6EECF244321}">
                <p14:modId xmlns:p14="http://schemas.microsoft.com/office/powerpoint/2010/main" val="2172063419"/>
              </p:ext>
            </p:extLst>
          </p:nvPr>
        </p:nvGraphicFramePr>
        <p:xfrm>
          <a:off x="877075" y="998376"/>
          <a:ext cx="4324350" cy="723900"/>
        </p:xfrm>
        <a:graphic>
          <a:graphicData uri="http://schemas.openxmlformats.org/presentationml/2006/ole">
            <mc:AlternateContent xmlns:mc="http://schemas.openxmlformats.org/markup-compatibility/2006">
              <mc:Choice xmlns:v="urn:schemas-microsoft-com:vml" Requires="v">
                <p:oleObj name="Equation" r:id="rId2" imgW="2882900" imgH="482600" progId="Equation.DSMT4">
                  <p:embed/>
                </p:oleObj>
              </mc:Choice>
              <mc:Fallback>
                <p:oleObj name="Equation" r:id="rId2" imgW="2882900" imgH="482600" progId="Equation.DSMT4">
                  <p:embed/>
                  <p:pic>
                    <p:nvPicPr>
                      <p:cNvPr id="0" name="Object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7075" y="998376"/>
                        <a:ext cx="4324350" cy="723900"/>
                      </a:xfrm>
                      <a:prstGeom prst="rect">
                        <a:avLst/>
                      </a:prstGeom>
                      <a:noFill/>
                    </p:spPr>
                  </p:pic>
                </p:oleObj>
              </mc:Fallback>
            </mc:AlternateContent>
          </a:graphicData>
        </a:graphic>
      </p:graphicFrame>
      <p:sp>
        <p:nvSpPr>
          <p:cNvPr id="6" name="Rectangle 4">
            <a:extLst>
              <a:ext uri="{FF2B5EF4-FFF2-40B4-BE49-F238E27FC236}">
                <a16:creationId xmlns:a16="http://schemas.microsoft.com/office/drawing/2014/main" id="{6A69C8A9-3D2E-7B58-B368-9CE65123281D}"/>
              </a:ext>
            </a:extLst>
          </p:cNvPr>
          <p:cNvSpPr>
            <a:spLocks noChangeArrowheads="1"/>
          </p:cNvSpPr>
          <p:nvPr/>
        </p:nvSpPr>
        <p:spPr bwMode="auto">
          <a:xfrm>
            <a:off x="877076" y="2099387"/>
            <a:ext cx="1215902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ja-JP" altLang="en-US"/>
          </a:p>
        </p:txBody>
      </p:sp>
      <p:graphicFrame>
        <p:nvGraphicFramePr>
          <p:cNvPr id="7" name="オブジェクト 6">
            <a:extLst>
              <a:ext uri="{FF2B5EF4-FFF2-40B4-BE49-F238E27FC236}">
                <a16:creationId xmlns:a16="http://schemas.microsoft.com/office/drawing/2014/main" id="{A893B984-549B-7FE2-A013-F1A142E7BFC1}"/>
              </a:ext>
            </a:extLst>
          </p:cNvPr>
          <p:cNvGraphicFramePr>
            <a:graphicFrameLocks noChangeAspect="1"/>
          </p:cNvGraphicFramePr>
          <p:nvPr>
            <p:extLst>
              <p:ext uri="{D42A27DB-BD31-4B8C-83A1-F6EECF244321}">
                <p14:modId xmlns:p14="http://schemas.microsoft.com/office/powerpoint/2010/main" val="113714320"/>
              </p:ext>
            </p:extLst>
          </p:nvPr>
        </p:nvGraphicFramePr>
        <p:xfrm>
          <a:off x="877066" y="2099378"/>
          <a:ext cx="4743450" cy="781050"/>
        </p:xfrm>
        <a:graphic>
          <a:graphicData uri="http://schemas.openxmlformats.org/presentationml/2006/ole">
            <mc:AlternateContent xmlns:mc="http://schemas.openxmlformats.org/markup-compatibility/2006">
              <mc:Choice xmlns:v="urn:schemas-microsoft-com:vml" Requires="v">
                <p:oleObj name="Equation" r:id="rId4" imgW="3162300" imgH="520700" progId="Equation.DSMT4">
                  <p:embed/>
                </p:oleObj>
              </mc:Choice>
              <mc:Fallback>
                <p:oleObj name="Equation" r:id="rId4" imgW="3162300" imgH="520700" progId="Equation.DSMT4">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7066" y="2099378"/>
                        <a:ext cx="4743450" cy="781050"/>
                      </a:xfrm>
                      <a:prstGeom prst="rect">
                        <a:avLst/>
                      </a:prstGeom>
                      <a:noFill/>
                    </p:spPr>
                  </p:pic>
                </p:oleObj>
              </mc:Fallback>
            </mc:AlternateContent>
          </a:graphicData>
        </a:graphic>
      </p:graphicFrame>
      <p:sp>
        <p:nvSpPr>
          <p:cNvPr id="8" name="Rectangle 6">
            <a:extLst>
              <a:ext uri="{FF2B5EF4-FFF2-40B4-BE49-F238E27FC236}">
                <a16:creationId xmlns:a16="http://schemas.microsoft.com/office/drawing/2014/main" id="{B58ABB38-3B33-138E-ECB4-1F176E2212C2}"/>
              </a:ext>
            </a:extLst>
          </p:cNvPr>
          <p:cNvSpPr>
            <a:spLocks noChangeArrowheads="1"/>
          </p:cNvSpPr>
          <p:nvPr/>
        </p:nvSpPr>
        <p:spPr bwMode="auto">
          <a:xfrm>
            <a:off x="877075" y="3154676"/>
            <a:ext cx="1161143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ja-JP" altLang="en-US"/>
          </a:p>
        </p:txBody>
      </p:sp>
      <p:graphicFrame>
        <p:nvGraphicFramePr>
          <p:cNvPr id="9" name="オブジェクト 8">
            <a:extLst>
              <a:ext uri="{FF2B5EF4-FFF2-40B4-BE49-F238E27FC236}">
                <a16:creationId xmlns:a16="http://schemas.microsoft.com/office/drawing/2014/main" id="{7F77A033-6680-BBD7-27BC-BABF9CC8B754}"/>
              </a:ext>
            </a:extLst>
          </p:cNvPr>
          <p:cNvGraphicFramePr>
            <a:graphicFrameLocks noChangeAspect="1"/>
          </p:cNvGraphicFramePr>
          <p:nvPr>
            <p:extLst>
              <p:ext uri="{D42A27DB-BD31-4B8C-83A1-F6EECF244321}">
                <p14:modId xmlns:p14="http://schemas.microsoft.com/office/powerpoint/2010/main" val="987847580"/>
              </p:ext>
            </p:extLst>
          </p:nvPr>
        </p:nvGraphicFramePr>
        <p:xfrm>
          <a:off x="793098" y="3361133"/>
          <a:ext cx="5143500" cy="723900"/>
        </p:xfrm>
        <a:graphic>
          <a:graphicData uri="http://schemas.openxmlformats.org/presentationml/2006/ole">
            <mc:AlternateContent xmlns:mc="http://schemas.openxmlformats.org/markup-compatibility/2006">
              <mc:Choice xmlns:v="urn:schemas-microsoft-com:vml" Requires="v">
                <p:oleObj name="Equation" r:id="rId6" imgW="3429000" imgH="482600" progId="Equation.DSMT4">
                  <p:embed/>
                </p:oleObj>
              </mc:Choice>
              <mc:Fallback>
                <p:oleObj name="Equation" r:id="rId6" imgW="3429000" imgH="482600" progId="Equation.DSMT4">
                  <p:embed/>
                  <p:pic>
                    <p:nvPicPr>
                      <p:cNvPr id="0" name="Object 5"/>
                      <p:cNvPicPr preferRelativeResize="0">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3098" y="3361133"/>
                        <a:ext cx="5143500" cy="723900"/>
                      </a:xfrm>
                      <a:prstGeom prst="rect">
                        <a:avLst/>
                      </a:prstGeom>
                      <a:noFill/>
                    </p:spPr>
                  </p:pic>
                </p:oleObj>
              </mc:Fallback>
            </mc:AlternateContent>
          </a:graphicData>
        </a:graphic>
      </p:graphicFrame>
      <p:sp>
        <p:nvSpPr>
          <p:cNvPr id="10" name="星: 5 pt 9">
            <a:extLst>
              <a:ext uri="{FF2B5EF4-FFF2-40B4-BE49-F238E27FC236}">
                <a16:creationId xmlns:a16="http://schemas.microsoft.com/office/drawing/2014/main" id="{90DF46DB-85A3-70D2-2CD2-632C4707CC35}"/>
              </a:ext>
            </a:extLst>
          </p:cNvPr>
          <p:cNvSpPr/>
          <p:nvPr/>
        </p:nvSpPr>
        <p:spPr>
          <a:xfrm>
            <a:off x="261257" y="6204856"/>
            <a:ext cx="261257" cy="242597"/>
          </a:xfrm>
          <a:prstGeom prst="star5">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正方形/長方形 10">
            <a:extLst>
              <a:ext uri="{FF2B5EF4-FFF2-40B4-BE49-F238E27FC236}">
                <a16:creationId xmlns:a16="http://schemas.microsoft.com/office/drawing/2014/main" id="{0B561328-C46B-091F-0F9A-A8EE46394B62}"/>
              </a:ext>
            </a:extLst>
          </p:cNvPr>
          <p:cNvSpPr/>
          <p:nvPr/>
        </p:nvSpPr>
        <p:spPr>
          <a:xfrm>
            <a:off x="3926988" y="3345392"/>
            <a:ext cx="2169012" cy="755381"/>
          </a:xfrm>
          <a:prstGeom prst="rect">
            <a:avLst/>
          </a:prstGeom>
          <a:noFill/>
          <a:ln>
            <a:solidFill>
              <a:srgbClr val="FF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テキスト ボックス 11">
            <a:extLst>
              <a:ext uri="{FF2B5EF4-FFF2-40B4-BE49-F238E27FC236}">
                <a16:creationId xmlns:a16="http://schemas.microsoft.com/office/drawing/2014/main" id="{DA40F830-F892-2A53-14B5-F61BA06B5A85}"/>
              </a:ext>
            </a:extLst>
          </p:cNvPr>
          <p:cNvSpPr txBox="1"/>
          <p:nvPr/>
        </p:nvSpPr>
        <p:spPr>
          <a:xfrm>
            <a:off x="6385367" y="3488329"/>
            <a:ext cx="1142446" cy="338554"/>
          </a:xfrm>
          <a:prstGeom prst="rect">
            <a:avLst/>
          </a:prstGeom>
          <a:noFill/>
        </p:spPr>
        <p:txBody>
          <a:bodyPr wrap="square" rtlCol="0">
            <a:spAutoFit/>
          </a:bodyPr>
          <a:lstStyle/>
          <a:p>
            <a:r>
              <a:rPr kumimoji="1" lang="en-US" altLang="ja-JP" sz="1600" b="1" dirty="0"/>
              <a:t>Case 4</a:t>
            </a:r>
            <a:endParaRPr kumimoji="1" lang="ja-JP" altLang="en-US" sz="1600" b="1" dirty="0"/>
          </a:p>
        </p:txBody>
      </p:sp>
    </p:spTree>
    <p:extLst>
      <p:ext uri="{BB962C8B-B14F-4D97-AF65-F5344CB8AC3E}">
        <p14:creationId xmlns:p14="http://schemas.microsoft.com/office/powerpoint/2010/main" val="24964439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a:extLst>
              <a:ext uri="{FF2B5EF4-FFF2-40B4-BE49-F238E27FC236}">
                <a16:creationId xmlns:a16="http://schemas.microsoft.com/office/drawing/2014/main" id="{DCEA44CE-21B6-448D-B084-724E703BAD4B}"/>
              </a:ext>
            </a:extLst>
          </p:cNvPr>
          <p:cNvSpPr>
            <a:spLocks noGrp="1"/>
          </p:cNvSpPr>
          <p:nvPr>
            <p:ph type="sldNum" sz="quarter" idx="12"/>
          </p:nvPr>
        </p:nvSpPr>
        <p:spPr/>
        <p:txBody>
          <a:bodyPr/>
          <a:lstStyle/>
          <a:p>
            <a:fld id="{337354BD-5380-4451-B293-4A25DA93DDCA}" type="slidenum">
              <a:rPr kumimoji="1" lang="ja-JP" altLang="en-US" smtClean="0"/>
              <a:t>14</a:t>
            </a:fld>
            <a:endParaRPr kumimoji="1" lang="ja-JP" altLang="en-US"/>
          </a:p>
        </p:txBody>
      </p:sp>
      <p:graphicFrame>
        <p:nvGraphicFramePr>
          <p:cNvPr id="3" name="表 2">
            <a:extLst>
              <a:ext uri="{FF2B5EF4-FFF2-40B4-BE49-F238E27FC236}">
                <a16:creationId xmlns:a16="http://schemas.microsoft.com/office/drawing/2014/main" id="{A13660F4-024C-E928-AF87-E2103FB56B83}"/>
              </a:ext>
            </a:extLst>
          </p:cNvPr>
          <p:cNvGraphicFramePr>
            <a:graphicFrameLocks noGrp="1"/>
          </p:cNvGraphicFramePr>
          <p:nvPr>
            <p:extLst>
              <p:ext uri="{D42A27DB-BD31-4B8C-83A1-F6EECF244321}">
                <p14:modId xmlns:p14="http://schemas.microsoft.com/office/powerpoint/2010/main" val="3318367326"/>
              </p:ext>
            </p:extLst>
          </p:nvPr>
        </p:nvGraphicFramePr>
        <p:xfrm>
          <a:off x="6048442" y="355856"/>
          <a:ext cx="6120169" cy="6483987"/>
        </p:xfrm>
        <a:graphic>
          <a:graphicData uri="http://schemas.openxmlformats.org/drawingml/2006/table">
            <a:tbl>
              <a:tblPr firstRow="1" firstCol="1" bandRow="1"/>
              <a:tblGrid>
                <a:gridCol w="532885">
                  <a:extLst>
                    <a:ext uri="{9D8B030D-6E8A-4147-A177-3AD203B41FA5}">
                      <a16:colId xmlns:a16="http://schemas.microsoft.com/office/drawing/2014/main" val="2733168856"/>
                    </a:ext>
                  </a:extLst>
                </a:gridCol>
                <a:gridCol w="2227392">
                  <a:extLst>
                    <a:ext uri="{9D8B030D-6E8A-4147-A177-3AD203B41FA5}">
                      <a16:colId xmlns:a16="http://schemas.microsoft.com/office/drawing/2014/main" val="509024974"/>
                    </a:ext>
                  </a:extLst>
                </a:gridCol>
                <a:gridCol w="412480">
                  <a:extLst>
                    <a:ext uri="{9D8B030D-6E8A-4147-A177-3AD203B41FA5}">
                      <a16:colId xmlns:a16="http://schemas.microsoft.com/office/drawing/2014/main" val="2951215188"/>
                    </a:ext>
                  </a:extLst>
                </a:gridCol>
                <a:gridCol w="2947412">
                  <a:extLst>
                    <a:ext uri="{9D8B030D-6E8A-4147-A177-3AD203B41FA5}">
                      <a16:colId xmlns:a16="http://schemas.microsoft.com/office/drawing/2014/main" val="266717220"/>
                    </a:ext>
                  </a:extLst>
                </a:gridCol>
              </a:tblGrid>
              <a:tr h="385822">
                <a:tc>
                  <a:txBody>
                    <a:bodyPr/>
                    <a:lstStyle/>
                    <a:p>
                      <a:pPr algn="ctr">
                        <a:buNone/>
                      </a:pPr>
                      <a:r>
                        <a:rPr lang="en-US" sz="1000" kern="100" dirty="0">
                          <a:effectLst/>
                          <a:latin typeface="游明朝" panose="02020400000000000000" pitchFamily="18" charset="-128"/>
                          <a:ea typeface="游明朝" panose="02020400000000000000" pitchFamily="18" charset="-128"/>
                          <a:cs typeface="游明朝" panose="02020400000000000000" pitchFamily="18" charset="-128"/>
                        </a:rPr>
                        <a:t>Case No.</a:t>
                      </a:r>
                      <a:endParaRPr lang="ja-JP" sz="10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buNone/>
                      </a:pPr>
                      <a:r>
                        <a:rPr lang="en-US" sz="1000" kern="100" dirty="0">
                          <a:effectLst/>
                          <a:latin typeface="游明朝" panose="02020400000000000000" pitchFamily="18" charset="-128"/>
                          <a:ea typeface="游明朝" panose="02020400000000000000" pitchFamily="18" charset="-128"/>
                          <a:cs typeface="游明朝" panose="02020400000000000000" pitchFamily="18" charset="-128"/>
                        </a:rPr>
                        <a:t>Equation</a:t>
                      </a:r>
                      <a:endParaRPr lang="ja-JP" sz="10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buNone/>
                      </a:pPr>
                      <a:r>
                        <a:rPr lang="en-US" sz="1000" kern="100" dirty="0">
                          <a:effectLst/>
                          <a:latin typeface="游明朝" panose="02020400000000000000" pitchFamily="18" charset="-128"/>
                          <a:ea typeface="游明朝" panose="02020400000000000000" pitchFamily="18" charset="-128"/>
                          <a:cs typeface="游明朝" panose="02020400000000000000" pitchFamily="18" charset="-128"/>
                        </a:rPr>
                        <a:t>Eq. No.</a:t>
                      </a:r>
                      <a:endParaRPr lang="ja-JP" sz="1000" kern="100">
                        <a:effectLst/>
                        <a:latin typeface="游明朝" panose="02020400000000000000" pitchFamily="18" charset="-128"/>
                        <a:ea typeface="游明朝" panose="02020400000000000000" pitchFamily="18" charset="-128"/>
                        <a:cs typeface="Times New Roman" panose="02020603050405020304" pitchFamily="18" charset="0"/>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buNone/>
                      </a:pPr>
                      <a:r>
                        <a:rPr lang="en-US" sz="1000" kern="100" dirty="0">
                          <a:effectLst/>
                          <a:latin typeface="游明朝" panose="02020400000000000000" pitchFamily="18" charset="-128"/>
                          <a:ea typeface="游明朝" panose="02020400000000000000" pitchFamily="18" charset="-128"/>
                          <a:cs typeface="游明朝" panose="02020400000000000000" pitchFamily="18" charset="-128"/>
                        </a:rPr>
                        <a:t>Assumptions</a:t>
                      </a:r>
                      <a:endParaRPr lang="ja-JP" sz="1000" kern="100">
                        <a:effectLst/>
                        <a:latin typeface="游明朝" panose="02020400000000000000" pitchFamily="18" charset="-128"/>
                        <a:ea typeface="游明朝" panose="02020400000000000000" pitchFamily="18" charset="-128"/>
                        <a:cs typeface="Times New Roman" panose="02020603050405020304" pitchFamily="18" charset="0"/>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13099748"/>
                  </a:ext>
                </a:extLst>
              </a:tr>
              <a:tr h="880247">
                <a:tc>
                  <a:txBody>
                    <a:bodyPr/>
                    <a:lstStyle/>
                    <a:p>
                      <a:pPr algn="just">
                        <a:buNone/>
                      </a:pPr>
                      <a:r>
                        <a:rPr lang="en-US" altLang="ja-JP" sz="1000" b="1" kern="100" dirty="0">
                          <a:effectLst/>
                          <a:latin typeface="游明朝" panose="02020400000000000000" pitchFamily="18" charset="-128"/>
                          <a:ea typeface="游明朝" panose="02020400000000000000" pitchFamily="18" charset="-128"/>
                          <a:cs typeface="Times New Roman" panose="02020603050405020304" pitchFamily="18" charset="0"/>
                        </a:rPr>
                        <a:t>Case 1</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endParaRPr lang="ja-JP" sz="1000" kern="100" dirty="0">
                        <a:effectLst/>
                        <a:latin typeface="游明朝" panose="02020400000000000000" pitchFamily="18" charset="-128"/>
                        <a:ea typeface="游明朝" panose="02020400000000000000" pitchFamily="18" charset="-128"/>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(7)</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ja-JP" sz="1000" b="1" kern="100" dirty="0">
                          <a:effectLst/>
                          <a:latin typeface="游明朝" panose="02020400000000000000" pitchFamily="18" charset="-128"/>
                          <a:ea typeface="游明朝" panose="02020400000000000000" pitchFamily="18" charset="-128"/>
                          <a:cs typeface="游明朝" panose="02020400000000000000" pitchFamily="18" charset="-128"/>
                        </a:rPr>
                        <a:t>・</a:t>
                      </a: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No imports or imported goods are produced in home country.</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buNone/>
                      </a:pPr>
                      <a:r>
                        <a:rPr lang="ja-JP" sz="1000" b="1" kern="100" dirty="0">
                          <a:effectLst/>
                          <a:latin typeface="游明朝" panose="02020400000000000000" pitchFamily="18" charset="-128"/>
                          <a:ea typeface="游明朝" panose="02020400000000000000" pitchFamily="18" charset="-128"/>
                          <a:cs typeface="游明朝" panose="02020400000000000000" pitchFamily="18" charset="-128"/>
                        </a:rPr>
                        <a:t>・</a:t>
                      </a: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Domestic and imported goods are produced using the same technology.</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buNone/>
                      </a:pPr>
                      <a:r>
                        <a:rPr lang="ja-JP" sz="1000" b="1" kern="100" dirty="0">
                          <a:effectLst/>
                          <a:latin typeface="游明朝" panose="02020400000000000000" pitchFamily="18" charset="-128"/>
                          <a:ea typeface="游明朝" panose="02020400000000000000" pitchFamily="18" charset="-128"/>
                          <a:cs typeface="游明朝" panose="02020400000000000000" pitchFamily="18" charset="-128"/>
                        </a:rPr>
                        <a:t>・</a:t>
                      </a: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The induced effect from the production of imported goods to the domestic production is considered.</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27468639"/>
                  </a:ext>
                </a:extLst>
              </a:tr>
              <a:tr h="1820925">
                <a:tc>
                  <a:txBody>
                    <a:bodyPr/>
                    <a:lstStyle/>
                    <a:p>
                      <a:pPr algn="just">
                        <a:buNone/>
                      </a:pPr>
                      <a:r>
                        <a:rPr lang="en-US" altLang="ja-JP" sz="1000" b="1" kern="100" dirty="0">
                          <a:effectLst/>
                          <a:latin typeface="游明朝" panose="02020400000000000000" pitchFamily="18" charset="-128"/>
                          <a:ea typeface="游明朝" panose="02020400000000000000" pitchFamily="18" charset="-128"/>
                          <a:cs typeface="Times New Roman" panose="02020603050405020304" pitchFamily="18" charset="0"/>
                        </a:rPr>
                        <a:t>Case 2</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endParaRPr lang="ja-JP" sz="1000" kern="100" dirty="0">
                        <a:effectLst/>
                        <a:latin typeface="游明朝" panose="02020400000000000000" pitchFamily="18" charset="-128"/>
                        <a:ea typeface="游明朝" panose="02020400000000000000" pitchFamily="18" charset="-128"/>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(26),</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buNone/>
                      </a:pP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(18),</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buNone/>
                      </a:pP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(20)</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ja-JP" sz="1000" b="1" kern="100" dirty="0">
                          <a:effectLst/>
                          <a:latin typeface="游明朝" panose="02020400000000000000" pitchFamily="18" charset="-128"/>
                          <a:ea typeface="游明朝" panose="02020400000000000000" pitchFamily="18" charset="-128"/>
                          <a:cs typeface="游明朝" panose="02020400000000000000" pitchFamily="18" charset="-128"/>
                        </a:rPr>
                        <a:t>・</a:t>
                      </a: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Imported goods are produced in foreign countries.</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buNone/>
                      </a:pPr>
                      <a:r>
                        <a:rPr lang="ja-JP" sz="1000" b="1" kern="100" dirty="0">
                          <a:effectLst/>
                          <a:latin typeface="游明朝" panose="02020400000000000000" pitchFamily="18" charset="-128"/>
                          <a:ea typeface="游明朝" panose="02020400000000000000" pitchFamily="18" charset="-128"/>
                          <a:cs typeface="游明朝" panose="02020400000000000000" pitchFamily="18" charset="-128"/>
                        </a:rPr>
                        <a:t>・</a:t>
                      </a: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Domestic and imported goods are produced using the same technology.</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buNone/>
                      </a:pPr>
                      <a:r>
                        <a:rPr lang="ja-JP" sz="1000" b="1" kern="100" dirty="0">
                          <a:effectLst/>
                          <a:latin typeface="游明朝" panose="02020400000000000000" pitchFamily="18" charset="-128"/>
                          <a:ea typeface="游明朝" panose="02020400000000000000" pitchFamily="18" charset="-128"/>
                          <a:cs typeface="游明朝" panose="02020400000000000000" pitchFamily="18" charset="-128"/>
                        </a:rPr>
                        <a:t>・</a:t>
                      </a: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There is no induced effect from the production in foreign countries to home.</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19319982"/>
                  </a:ext>
                </a:extLst>
              </a:tr>
              <a:tr h="1860062">
                <a:tc>
                  <a:txBody>
                    <a:bodyPr/>
                    <a:lstStyle/>
                    <a:p>
                      <a:pPr algn="just">
                        <a:buNone/>
                      </a:pPr>
                      <a:r>
                        <a:rPr lang="en-US" altLang="ja-JP" sz="1000" b="1" kern="100" dirty="0">
                          <a:effectLst/>
                          <a:latin typeface="游明朝" panose="02020400000000000000" pitchFamily="18" charset="-128"/>
                          <a:ea typeface="游明朝" panose="02020400000000000000" pitchFamily="18" charset="-128"/>
                          <a:cs typeface="Times New Roman" panose="02020603050405020304" pitchFamily="18" charset="0"/>
                        </a:rPr>
                        <a:t>Case 3</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endParaRPr lang="ja-JP" sz="1000" kern="100">
                        <a:effectLst/>
                        <a:latin typeface="游明朝" panose="02020400000000000000" pitchFamily="18" charset="-128"/>
                        <a:ea typeface="游明朝" panose="02020400000000000000" pitchFamily="18" charset="-128"/>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(24),</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buNone/>
                      </a:pP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(18),</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buNone/>
                      </a:pP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(20)</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ja-JP" sz="1000" b="1" kern="100" dirty="0">
                          <a:effectLst/>
                          <a:latin typeface="游明朝" panose="02020400000000000000" pitchFamily="18" charset="-128"/>
                          <a:ea typeface="游明朝" panose="02020400000000000000" pitchFamily="18" charset="-128"/>
                          <a:cs typeface="游明朝" panose="02020400000000000000" pitchFamily="18" charset="-128"/>
                        </a:rPr>
                        <a:t>・</a:t>
                      </a: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Imported goods are produced in foreign countries.</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buNone/>
                      </a:pPr>
                      <a:r>
                        <a:rPr lang="ja-JP" sz="1000" b="1" kern="100" dirty="0">
                          <a:effectLst/>
                          <a:latin typeface="游明朝" panose="02020400000000000000" pitchFamily="18" charset="-128"/>
                          <a:ea typeface="游明朝" panose="02020400000000000000" pitchFamily="18" charset="-128"/>
                          <a:cs typeface="游明朝" panose="02020400000000000000" pitchFamily="18" charset="-128"/>
                        </a:rPr>
                        <a:t>・</a:t>
                      </a: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Different technology is used for producing domestic and imported goods.</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buNone/>
                      </a:pPr>
                      <a:r>
                        <a:rPr lang="ja-JP" sz="1000" b="1" kern="100" dirty="0">
                          <a:effectLst/>
                          <a:latin typeface="游明朝" panose="02020400000000000000" pitchFamily="18" charset="-128"/>
                          <a:ea typeface="游明朝" panose="02020400000000000000" pitchFamily="18" charset="-128"/>
                          <a:cs typeface="游明朝" panose="02020400000000000000" pitchFamily="18" charset="-128"/>
                        </a:rPr>
                        <a:t>・</a:t>
                      </a: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There is no induced effect from the production in foreign countries to home.</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01112985"/>
                  </a:ext>
                </a:extLst>
              </a:tr>
              <a:tr h="1350378">
                <a:tc>
                  <a:txBody>
                    <a:bodyPr/>
                    <a:lstStyle/>
                    <a:p>
                      <a:pPr algn="just">
                        <a:buNone/>
                      </a:pPr>
                      <a:r>
                        <a:rPr lang="en-US" altLang="ja-JP" sz="1000" b="1" kern="100" dirty="0">
                          <a:effectLst/>
                          <a:latin typeface="游明朝" panose="02020400000000000000" pitchFamily="18" charset="-128"/>
                          <a:ea typeface="游明朝" panose="02020400000000000000" pitchFamily="18" charset="-128"/>
                          <a:cs typeface="Times New Roman" panose="02020603050405020304" pitchFamily="18" charset="0"/>
                        </a:rPr>
                        <a:t>Case 4</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endParaRPr lang="ja-JP" sz="1000" kern="100" dirty="0">
                        <a:effectLst/>
                        <a:latin typeface="游明朝" panose="02020400000000000000" pitchFamily="18" charset="-128"/>
                        <a:ea typeface="游明朝" panose="02020400000000000000" pitchFamily="18" charset="-128"/>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(29)</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ja-JP" sz="1000" b="1" kern="100" dirty="0">
                          <a:effectLst/>
                          <a:latin typeface="游明朝" panose="02020400000000000000" pitchFamily="18" charset="-128"/>
                          <a:ea typeface="游明朝" panose="02020400000000000000" pitchFamily="18" charset="-128"/>
                          <a:cs typeface="游明朝" panose="02020400000000000000" pitchFamily="18" charset="-128"/>
                        </a:rPr>
                        <a:t>・</a:t>
                      </a: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Imported goods are produced in foreign countries.</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buNone/>
                      </a:pPr>
                      <a:r>
                        <a:rPr lang="ja-JP" sz="1000" b="1" kern="100" dirty="0">
                          <a:effectLst/>
                          <a:latin typeface="游明朝" panose="02020400000000000000" pitchFamily="18" charset="-128"/>
                          <a:ea typeface="游明朝" panose="02020400000000000000" pitchFamily="18" charset="-128"/>
                          <a:cs typeface="游明朝" panose="02020400000000000000" pitchFamily="18" charset="-128"/>
                        </a:rPr>
                        <a:t>・</a:t>
                      </a: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Different technologies are used in producing domestic and imported goods.</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just">
                        <a:buNone/>
                      </a:pPr>
                      <a:r>
                        <a:rPr lang="ja-JP" sz="1000" b="1" kern="100" dirty="0">
                          <a:effectLst/>
                          <a:latin typeface="游明朝" panose="02020400000000000000" pitchFamily="18" charset="-128"/>
                          <a:ea typeface="游明朝" panose="02020400000000000000" pitchFamily="18" charset="-128"/>
                          <a:cs typeface="游明朝" panose="02020400000000000000" pitchFamily="18" charset="-128"/>
                        </a:rPr>
                        <a:t>・</a:t>
                      </a:r>
                      <a:r>
                        <a:rPr lang="en-US" sz="1000" b="1" kern="100" dirty="0">
                          <a:effectLst/>
                          <a:latin typeface="游明朝" panose="02020400000000000000" pitchFamily="18" charset="-128"/>
                          <a:ea typeface="游明朝" panose="02020400000000000000" pitchFamily="18" charset="-128"/>
                          <a:cs typeface="游明朝" panose="02020400000000000000" pitchFamily="18" charset="-128"/>
                        </a:rPr>
                        <a:t>The induced effect from the production in foreign countries to home is considered.</a:t>
                      </a:r>
                      <a:endParaRPr lang="ja-JP" sz="1000" b="1"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6602" marR="666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16725477"/>
                  </a:ext>
                </a:extLst>
              </a:tr>
            </a:tbl>
          </a:graphicData>
        </a:graphic>
      </p:graphicFrame>
      <p:graphicFrame>
        <p:nvGraphicFramePr>
          <p:cNvPr id="4" name="オブジェクト 3">
            <a:extLst>
              <a:ext uri="{FF2B5EF4-FFF2-40B4-BE49-F238E27FC236}">
                <a16:creationId xmlns:a16="http://schemas.microsoft.com/office/drawing/2014/main" id="{87785114-536B-DCEC-35EC-B24D19D6FF26}"/>
              </a:ext>
            </a:extLst>
          </p:cNvPr>
          <p:cNvGraphicFramePr>
            <a:graphicFrameLocks noChangeAspect="1"/>
          </p:cNvGraphicFramePr>
          <p:nvPr>
            <p:extLst>
              <p:ext uri="{D42A27DB-BD31-4B8C-83A1-F6EECF244321}">
                <p14:modId xmlns:p14="http://schemas.microsoft.com/office/powerpoint/2010/main" val="1841232272"/>
              </p:ext>
            </p:extLst>
          </p:nvPr>
        </p:nvGraphicFramePr>
        <p:xfrm>
          <a:off x="6815200" y="793456"/>
          <a:ext cx="1600200" cy="485775"/>
        </p:xfrm>
        <a:graphic>
          <a:graphicData uri="http://schemas.openxmlformats.org/presentationml/2006/ole">
            <mc:AlternateContent xmlns:mc="http://schemas.openxmlformats.org/markup-compatibility/2006">
              <mc:Choice xmlns:v="urn:schemas-microsoft-com:vml" Requires="v">
                <p:oleObj name="Equation" r:id="rId2" imgW="1600200" imgH="482600" progId="Equation.DSMT4">
                  <p:embed/>
                </p:oleObj>
              </mc:Choice>
              <mc:Fallback>
                <p:oleObj name="Equation" r:id="rId2" imgW="1600200" imgH="482600" progId="Equation.DSMT4">
                  <p:embed/>
                  <p:pic>
                    <p:nvPicPr>
                      <p:cNvPr id="0" name="Object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5200" y="793456"/>
                        <a:ext cx="1600200" cy="4857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 name="オブジェクト 4">
            <a:extLst>
              <a:ext uri="{FF2B5EF4-FFF2-40B4-BE49-F238E27FC236}">
                <a16:creationId xmlns:a16="http://schemas.microsoft.com/office/drawing/2014/main" id="{5A389CD5-7C96-54C6-FA87-21AFB548D361}"/>
              </a:ext>
            </a:extLst>
          </p:cNvPr>
          <p:cNvGraphicFramePr>
            <a:graphicFrameLocks noChangeAspect="1"/>
          </p:cNvGraphicFramePr>
          <p:nvPr>
            <p:extLst>
              <p:ext uri="{D42A27DB-BD31-4B8C-83A1-F6EECF244321}">
                <p14:modId xmlns:p14="http://schemas.microsoft.com/office/powerpoint/2010/main" val="2857746287"/>
              </p:ext>
            </p:extLst>
          </p:nvPr>
        </p:nvGraphicFramePr>
        <p:xfrm>
          <a:off x="6743825" y="1827743"/>
          <a:ext cx="1666875" cy="485775"/>
        </p:xfrm>
        <a:graphic>
          <a:graphicData uri="http://schemas.openxmlformats.org/presentationml/2006/ole">
            <mc:AlternateContent xmlns:mc="http://schemas.openxmlformats.org/markup-compatibility/2006">
              <mc:Choice xmlns:v="urn:schemas-microsoft-com:vml" Requires="v">
                <p:oleObj name="Equation" r:id="rId4" imgW="1663700" imgH="482600" progId="Equation.DSMT4">
                  <p:embed/>
                </p:oleObj>
              </mc:Choice>
              <mc:Fallback>
                <p:oleObj name="Equation" r:id="rId4" imgW="1663700" imgH="482600" progId="Equation.DSMT4">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43825" y="1827743"/>
                        <a:ext cx="1666875" cy="4857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オブジェクト 5">
            <a:extLst>
              <a:ext uri="{FF2B5EF4-FFF2-40B4-BE49-F238E27FC236}">
                <a16:creationId xmlns:a16="http://schemas.microsoft.com/office/drawing/2014/main" id="{C12EC086-BA02-7236-4BA4-B817022C5F47}"/>
              </a:ext>
            </a:extLst>
          </p:cNvPr>
          <p:cNvGraphicFramePr>
            <a:graphicFrameLocks noChangeAspect="1"/>
          </p:cNvGraphicFramePr>
          <p:nvPr>
            <p:extLst>
              <p:ext uri="{D42A27DB-BD31-4B8C-83A1-F6EECF244321}">
                <p14:modId xmlns:p14="http://schemas.microsoft.com/office/powerpoint/2010/main" val="2970608257"/>
              </p:ext>
            </p:extLst>
          </p:nvPr>
        </p:nvGraphicFramePr>
        <p:xfrm>
          <a:off x="6763610" y="2483872"/>
          <a:ext cx="1990725" cy="1019175"/>
        </p:xfrm>
        <a:graphic>
          <a:graphicData uri="http://schemas.openxmlformats.org/presentationml/2006/ole">
            <mc:AlternateContent xmlns:mc="http://schemas.openxmlformats.org/markup-compatibility/2006">
              <mc:Choice xmlns:v="urn:schemas-microsoft-com:vml" Requires="v">
                <p:oleObj name="Equation" r:id="rId6" imgW="1993900" imgH="1016000" progId="Equation.DSMT4">
                  <p:embed/>
                </p:oleObj>
              </mc:Choice>
              <mc:Fallback>
                <p:oleObj name="Equation" r:id="rId6" imgW="1993900" imgH="1016000" progId="Equation.DSMT4">
                  <p:embed/>
                  <p:pic>
                    <p:nvPicPr>
                      <p:cNvPr id="0"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63610" y="2483872"/>
                        <a:ext cx="1990725" cy="10191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オブジェクト 6">
            <a:extLst>
              <a:ext uri="{FF2B5EF4-FFF2-40B4-BE49-F238E27FC236}">
                <a16:creationId xmlns:a16="http://schemas.microsoft.com/office/drawing/2014/main" id="{3B377B89-4005-A57F-5209-42D0E4F5A70A}"/>
              </a:ext>
            </a:extLst>
          </p:cNvPr>
          <p:cNvGraphicFramePr>
            <a:graphicFrameLocks noChangeAspect="1"/>
          </p:cNvGraphicFramePr>
          <p:nvPr>
            <p:extLst>
              <p:ext uri="{D42A27DB-BD31-4B8C-83A1-F6EECF244321}">
                <p14:modId xmlns:p14="http://schemas.microsoft.com/office/powerpoint/2010/main" val="1670935480"/>
              </p:ext>
            </p:extLst>
          </p:nvPr>
        </p:nvGraphicFramePr>
        <p:xfrm>
          <a:off x="6682683" y="3653347"/>
          <a:ext cx="1666875" cy="485775"/>
        </p:xfrm>
        <a:graphic>
          <a:graphicData uri="http://schemas.openxmlformats.org/presentationml/2006/ole">
            <mc:AlternateContent xmlns:mc="http://schemas.openxmlformats.org/markup-compatibility/2006">
              <mc:Choice xmlns:v="urn:schemas-microsoft-com:vml" Requires="v">
                <p:oleObj name="Equation" r:id="rId4" imgW="1663700" imgH="482600" progId="Equation.DSMT4">
                  <p:embed/>
                </p:oleObj>
              </mc:Choice>
              <mc:Fallback>
                <p:oleObj name="Equation" r:id="rId4" imgW="1663700" imgH="482600" progId="Equation.DSMT4">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82683" y="3653347"/>
                        <a:ext cx="1666875" cy="4857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 name="オブジェクト 7">
            <a:extLst>
              <a:ext uri="{FF2B5EF4-FFF2-40B4-BE49-F238E27FC236}">
                <a16:creationId xmlns:a16="http://schemas.microsoft.com/office/drawing/2014/main" id="{FDE4FB0D-78FD-E348-D983-B1F9C863EE90}"/>
              </a:ext>
            </a:extLst>
          </p:cNvPr>
          <p:cNvGraphicFramePr>
            <a:graphicFrameLocks noChangeAspect="1"/>
          </p:cNvGraphicFramePr>
          <p:nvPr>
            <p:extLst>
              <p:ext uri="{D42A27DB-BD31-4B8C-83A1-F6EECF244321}">
                <p14:modId xmlns:p14="http://schemas.microsoft.com/office/powerpoint/2010/main" val="799594031"/>
              </p:ext>
            </p:extLst>
          </p:nvPr>
        </p:nvGraphicFramePr>
        <p:xfrm>
          <a:off x="6752710" y="4355918"/>
          <a:ext cx="1990725" cy="1019175"/>
        </p:xfrm>
        <a:graphic>
          <a:graphicData uri="http://schemas.openxmlformats.org/presentationml/2006/ole">
            <mc:AlternateContent xmlns:mc="http://schemas.openxmlformats.org/markup-compatibility/2006">
              <mc:Choice xmlns:v="urn:schemas-microsoft-com:vml" Requires="v">
                <p:oleObj name="Equation" r:id="rId8" imgW="1993900" imgH="1016000" progId="Equation.DSMT4">
                  <p:embed/>
                </p:oleObj>
              </mc:Choice>
              <mc:Fallback>
                <p:oleObj name="Equation" r:id="rId8" imgW="1993900" imgH="1016000" progId="Equation.DSMT4">
                  <p:embed/>
                  <p:pic>
                    <p:nvPicPr>
                      <p:cNvPr id="0" name="Object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52710" y="4355918"/>
                        <a:ext cx="1990725" cy="10191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 name="オブジェクト 8">
            <a:extLst>
              <a:ext uri="{FF2B5EF4-FFF2-40B4-BE49-F238E27FC236}">
                <a16:creationId xmlns:a16="http://schemas.microsoft.com/office/drawing/2014/main" id="{3BC90197-A6B9-7D10-275D-76F7D2D5B4AE}"/>
              </a:ext>
            </a:extLst>
          </p:cNvPr>
          <p:cNvGraphicFramePr>
            <a:graphicFrameLocks noChangeAspect="1"/>
          </p:cNvGraphicFramePr>
          <p:nvPr>
            <p:extLst>
              <p:ext uri="{D42A27DB-BD31-4B8C-83A1-F6EECF244321}">
                <p14:modId xmlns:p14="http://schemas.microsoft.com/office/powerpoint/2010/main" val="654022599"/>
              </p:ext>
            </p:extLst>
          </p:nvPr>
        </p:nvGraphicFramePr>
        <p:xfrm>
          <a:off x="6743825" y="5611009"/>
          <a:ext cx="914400" cy="200025"/>
        </p:xfrm>
        <a:graphic>
          <a:graphicData uri="http://schemas.openxmlformats.org/presentationml/2006/ole">
            <mc:AlternateContent xmlns:mc="http://schemas.openxmlformats.org/markup-compatibility/2006">
              <mc:Choice xmlns:v="urn:schemas-microsoft-com:vml" Requires="v">
                <p:oleObj name="Equation" r:id="rId10" imgW="914400" imgH="203200" progId="Equation.DSMT4">
                  <p:embed/>
                </p:oleObj>
              </mc:Choice>
              <mc:Fallback>
                <p:oleObj name="Equation" r:id="rId10" imgW="914400" imgH="203200" progId="Equation.DSMT4">
                  <p:embed/>
                  <p:pic>
                    <p:nvPicPr>
                      <p:cNvPr id="0" name="Object 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743825" y="5611009"/>
                        <a:ext cx="914400" cy="2000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 name="テキスト ボックス 9">
            <a:extLst>
              <a:ext uri="{FF2B5EF4-FFF2-40B4-BE49-F238E27FC236}">
                <a16:creationId xmlns:a16="http://schemas.microsoft.com/office/drawing/2014/main" id="{5F82CA86-BA2D-00D3-CF67-090177269200}"/>
              </a:ext>
            </a:extLst>
          </p:cNvPr>
          <p:cNvSpPr txBox="1"/>
          <p:nvPr/>
        </p:nvSpPr>
        <p:spPr>
          <a:xfrm>
            <a:off x="3982961" y="2974970"/>
            <a:ext cx="1819606" cy="276999"/>
          </a:xfrm>
          <a:prstGeom prst="rect">
            <a:avLst/>
          </a:prstGeom>
          <a:noFill/>
        </p:spPr>
        <p:txBody>
          <a:bodyPr wrap="square" rtlCol="0">
            <a:spAutoFit/>
          </a:bodyPr>
          <a:lstStyle/>
          <a:p>
            <a:r>
              <a:rPr kumimoji="1" lang="en-US" altLang="ja-JP" sz="1200" dirty="0">
                <a:latin typeface="Meiryo UI" panose="020B0604030504040204" pitchFamily="50" charset="-128"/>
                <a:ea typeface="Meiryo UI" panose="020B0604030504040204" pitchFamily="50" charset="-128"/>
              </a:rPr>
              <a:t>Foreign country</a:t>
            </a:r>
            <a:endParaRPr kumimoji="1" lang="ja-JP" altLang="en-US" sz="1200" dirty="0">
              <a:latin typeface="Meiryo UI" panose="020B0604030504040204" pitchFamily="50" charset="-128"/>
              <a:ea typeface="Meiryo UI" panose="020B0604030504040204" pitchFamily="50" charset="-128"/>
            </a:endParaRPr>
          </a:p>
        </p:txBody>
      </p:sp>
      <p:sp>
        <p:nvSpPr>
          <p:cNvPr id="11" name="テキスト ボックス 10">
            <a:extLst>
              <a:ext uri="{FF2B5EF4-FFF2-40B4-BE49-F238E27FC236}">
                <a16:creationId xmlns:a16="http://schemas.microsoft.com/office/drawing/2014/main" id="{0DC4D799-EE2A-44C2-AD0B-2588EDE00365}"/>
              </a:ext>
            </a:extLst>
          </p:cNvPr>
          <p:cNvSpPr txBox="1"/>
          <p:nvPr/>
        </p:nvSpPr>
        <p:spPr>
          <a:xfrm>
            <a:off x="404951" y="2884188"/>
            <a:ext cx="1248935" cy="276999"/>
          </a:xfrm>
          <a:prstGeom prst="rect">
            <a:avLst/>
          </a:prstGeom>
          <a:noFill/>
        </p:spPr>
        <p:txBody>
          <a:bodyPr wrap="square" rtlCol="0">
            <a:spAutoFit/>
          </a:bodyPr>
          <a:lstStyle/>
          <a:p>
            <a:r>
              <a:rPr kumimoji="1" lang="en-US" altLang="ja-JP" sz="1200" dirty="0">
                <a:latin typeface="Meiryo UI" panose="020B0604030504040204" pitchFamily="50" charset="-128"/>
                <a:ea typeface="Meiryo UI" panose="020B0604030504040204" pitchFamily="50" charset="-128"/>
              </a:rPr>
              <a:t>Home country</a:t>
            </a:r>
            <a:endParaRPr kumimoji="1" lang="ja-JP" altLang="en-US" sz="1200" dirty="0">
              <a:latin typeface="Meiryo UI" panose="020B0604030504040204" pitchFamily="50" charset="-128"/>
              <a:ea typeface="Meiryo UI" panose="020B0604030504040204" pitchFamily="50" charset="-128"/>
            </a:endParaRPr>
          </a:p>
        </p:txBody>
      </p:sp>
      <p:sp>
        <p:nvSpPr>
          <p:cNvPr id="12" name="四角形: 角を丸くする 11">
            <a:extLst>
              <a:ext uri="{FF2B5EF4-FFF2-40B4-BE49-F238E27FC236}">
                <a16:creationId xmlns:a16="http://schemas.microsoft.com/office/drawing/2014/main" id="{6098ED8E-EF9F-1BA2-A0FA-F43E8CFB0557}"/>
              </a:ext>
            </a:extLst>
          </p:cNvPr>
          <p:cNvSpPr/>
          <p:nvPr/>
        </p:nvSpPr>
        <p:spPr>
          <a:xfrm>
            <a:off x="2960258" y="243017"/>
            <a:ext cx="612000" cy="3240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kumimoji="1" lang="en-US" altLang="ja-JP" sz="1600" dirty="0"/>
              <a:t>F</a:t>
            </a:r>
            <a:endParaRPr kumimoji="1" lang="ja-JP" altLang="en-US" sz="1600" dirty="0"/>
          </a:p>
        </p:txBody>
      </p:sp>
      <p:sp>
        <p:nvSpPr>
          <p:cNvPr id="13" name="四角形: 角を丸くする 12">
            <a:extLst>
              <a:ext uri="{FF2B5EF4-FFF2-40B4-BE49-F238E27FC236}">
                <a16:creationId xmlns:a16="http://schemas.microsoft.com/office/drawing/2014/main" id="{2545528E-C1A1-E774-02DA-0B33D0DCCE11}"/>
              </a:ext>
            </a:extLst>
          </p:cNvPr>
          <p:cNvSpPr/>
          <p:nvPr/>
        </p:nvSpPr>
        <p:spPr>
          <a:xfrm>
            <a:off x="2951549" y="1009063"/>
            <a:ext cx="612000" cy="3240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kumimoji="1" lang="en-US" altLang="ja-JP" sz="1600" dirty="0"/>
              <a:t>X</a:t>
            </a:r>
            <a:endParaRPr kumimoji="1" lang="ja-JP" altLang="en-US" sz="1600" dirty="0"/>
          </a:p>
        </p:txBody>
      </p:sp>
      <p:cxnSp>
        <p:nvCxnSpPr>
          <p:cNvPr id="14" name="コネクタ: カギ線 13">
            <a:extLst>
              <a:ext uri="{FF2B5EF4-FFF2-40B4-BE49-F238E27FC236}">
                <a16:creationId xmlns:a16="http://schemas.microsoft.com/office/drawing/2014/main" id="{FA14CD7E-4E73-E8EB-5669-77C3D6F5C4EB}"/>
              </a:ext>
            </a:extLst>
          </p:cNvPr>
          <p:cNvCxnSpPr>
            <a:cxnSpLocks/>
            <a:stCxn id="12" idx="2"/>
            <a:endCxn id="13" idx="0"/>
          </p:cNvCxnSpPr>
          <p:nvPr/>
        </p:nvCxnSpPr>
        <p:spPr>
          <a:xfrm rot="5400000">
            <a:off x="3040881" y="783686"/>
            <a:ext cx="442046" cy="8709"/>
          </a:xfrm>
          <a:prstGeom prst="bentConnector3">
            <a:avLst>
              <a:gd name="adj1" fmla="val 50000"/>
            </a:avLst>
          </a:prstGeom>
          <a:ln>
            <a:tailEnd type="triangle"/>
          </a:ln>
        </p:spPr>
        <p:style>
          <a:lnRef idx="2">
            <a:schemeClr val="accent1"/>
          </a:lnRef>
          <a:fillRef idx="0">
            <a:schemeClr val="accent1"/>
          </a:fillRef>
          <a:effectRef idx="1">
            <a:schemeClr val="accent1"/>
          </a:effectRef>
          <a:fontRef idx="minor">
            <a:schemeClr val="tx1"/>
          </a:fontRef>
        </p:style>
      </p:cxnSp>
      <p:sp>
        <p:nvSpPr>
          <p:cNvPr id="15" name="四角形: 角を丸くする 14">
            <a:extLst>
              <a:ext uri="{FF2B5EF4-FFF2-40B4-BE49-F238E27FC236}">
                <a16:creationId xmlns:a16="http://schemas.microsoft.com/office/drawing/2014/main" id="{335B544E-1E1F-D3F2-24DB-A3C82063BE8C}"/>
              </a:ext>
            </a:extLst>
          </p:cNvPr>
          <p:cNvSpPr/>
          <p:nvPr/>
        </p:nvSpPr>
        <p:spPr>
          <a:xfrm>
            <a:off x="2951549" y="1908631"/>
            <a:ext cx="612000" cy="3240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ja-JP" sz="1600" dirty="0"/>
              <a:t>c</a:t>
            </a:r>
            <a:endParaRPr kumimoji="1" lang="ja-JP" altLang="en-US" sz="1600" dirty="0"/>
          </a:p>
        </p:txBody>
      </p:sp>
      <p:cxnSp>
        <p:nvCxnSpPr>
          <p:cNvPr id="16" name="コネクタ: カギ線 15">
            <a:extLst>
              <a:ext uri="{FF2B5EF4-FFF2-40B4-BE49-F238E27FC236}">
                <a16:creationId xmlns:a16="http://schemas.microsoft.com/office/drawing/2014/main" id="{83CED005-26E2-9722-2905-A009E437C60A}"/>
              </a:ext>
            </a:extLst>
          </p:cNvPr>
          <p:cNvCxnSpPr>
            <a:cxnSpLocks/>
            <a:stCxn id="13" idx="2"/>
            <a:endCxn id="15" idx="0"/>
          </p:cNvCxnSpPr>
          <p:nvPr/>
        </p:nvCxnSpPr>
        <p:spPr>
          <a:xfrm rot="5400000">
            <a:off x="2969765" y="1620847"/>
            <a:ext cx="575568" cy="12700"/>
          </a:xfrm>
          <a:prstGeom prst="bentConnector3">
            <a:avLst>
              <a:gd name="adj1" fmla="val 50000"/>
            </a:avLst>
          </a:prstGeom>
          <a:ln>
            <a:tailEnd type="triangle"/>
          </a:ln>
        </p:spPr>
        <p:style>
          <a:lnRef idx="2">
            <a:schemeClr val="accent1"/>
          </a:lnRef>
          <a:fillRef idx="0">
            <a:schemeClr val="accent1"/>
          </a:fillRef>
          <a:effectRef idx="1">
            <a:schemeClr val="accent1"/>
          </a:effectRef>
          <a:fontRef idx="minor">
            <a:schemeClr val="tx1"/>
          </a:fontRef>
        </p:style>
      </p:cxnSp>
      <p:sp>
        <p:nvSpPr>
          <p:cNvPr id="17" name="四角形: 角を丸くする 16">
            <a:extLst>
              <a:ext uri="{FF2B5EF4-FFF2-40B4-BE49-F238E27FC236}">
                <a16:creationId xmlns:a16="http://schemas.microsoft.com/office/drawing/2014/main" id="{AB458E72-D52A-EF88-95E2-1549E07157B6}"/>
              </a:ext>
            </a:extLst>
          </p:cNvPr>
          <p:cNvSpPr/>
          <p:nvPr/>
        </p:nvSpPr>
        <p:spPr>
          <a:xfrm>
            <a:off x="1966629" y="595816"/>
            <a:ext cx="612000" cy="324000"/>
          </a:xfrm>
          <a:prstGeom prst="roundRect">
            <a:avLst/>
          </a:prstGeom>
          <a:solidFill>
            <a:srgbClr val="FFFF00"/>
          </a:solidFill>
        </p:spPr>
        <p:style>
          <a:lnRef idx="2">
            <a:schemeClr val="accent1"/>
          </a:lnRef>
          <a:fillRef idx="1">
            <a:schemeClr val="lt1"/>
          </a:fillRef>
          <a:effectRef idx="0">
            <a:schemeClr val="accent1"/>
          </a:effectRef>
          <a:fontRef idx="minor">
            <a:schemeClr val="dk1"/>
          </a:fontRef>
        </p:style>
        <p:txBody>
          <a:bodyPr rtlCol="0" anchor="ctr"/>
          <a:lstStyle/>
          <a:p>
            <a:pPr algn="ctr"/>
            <a:r>
              <a:rPr kumimoji="1" lang="en-US" altLang="ja-JP" sz="1600" dirty="0"/>
              <a:t>B</a:t>
            </a:r>
            <a:endParaRPr kumimoji="1" lang="ja-JP" altLang="en-US" sz="1600" dirty="0"/>
          </a:p>
        </p:txBody>
      </p:sp>
      <p:cxnSp>
        <p:nvCxnSpPr>
          <p:cNvPr id="18" name="コネクタ: カギ線 17">
            <a:extLst>
              <a:ext uri="{FF2B5EF4-FFF2-40B4-BE49-F238E27FC236}">
                <a16:creationId xmlns:a16="http://schemas.microsoft.com/office/drawing/2014/main" id="{B43A6CAF-1720-B85D-4A4B-DC96538A692D}"/>
              </a:ext>
            </a:extLst>
          </p:cNvPr>
          <p:cNvCxnSpPr>
            <a:cxnSpLocks/>
            <a:stCxn id="17" idx="3"/>
            <a:endCxn id="13" idx="0"/>
          </p:cNvCxnSpPr>
          <p:nvPr/>
        </p:nvCxnSpPr>
        <p:spPr>
          <a:xfrm>
            <a:off x="2578629" y="757816"/>
            <a:ext cx="678920" cy="251247"/>
          </a:xfrm>
          <a:prstGeom prst="bentConnector2">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xmlns:a14="http://schemas.microsoft.com/office/drawing/2010/main">
        <mc:Choice Requires="a14">
          <p:sp>
            <p:nvSpPr>
              <p:cNvPr id="19" name="四角形: 角を丸くする 18">
                <a:extLst>
                  <a:ext uri="{FF2B5EF4-FFF2-40B4-BE49-F238E27FC236}">
                    <a16:creationId xmlns:a16="http://schemas.microsoft.com/office/drawing/2014/main" id="{D2FF6D91-538B-0B4D-9423-947B7ADB914B}"/>
                  </a:ext>
                </a:extLst>
              </p:cNvPr>
              <p:cNvSpPr/>
              <p:nvPr/>
            </p:nvSpPr>
            <p:spPr>
              <a:xfrm>
                <a:off x="2000610" y="1517926"/>
                <a:ext cx="612000" cy="324000"/>
              </a:xfrm>
              <a:prstGeom prst="roundRect">
                <a:avLst/>
              </a:prstGeom>
              <a:solidFill>
                <a:schemeClr val="accent2">
                  <a:lumMod val="40000"/>
                  <a:lumOff val="60000"/>
                </a:schemeClr>
              </a:solidFill>
            </p:spPr>
            <p:style>
              <a:lnRef idx="2">
                <a:schemeClr val="accent1"/>
              </a:lnRef>
              <a:fillRef idx="1">
                <a:schemeClr val="lt1"/>
              </a:fillRef>
              <a:effectRef idx="0">
                <a:schemeClr val="accent1"/>
              </a:effectRef>
              <a:fontRef idx="minor">
                <a:schemeClr val="dk1"/>
              </a:fontRef>
            </p:style>
            <p:txBody>
              <a:bodyPr rtlCol="0" anchor="ctr"/>
              <a:lstStyle/>
              <a:p>
                <a:pPr algn="ctr"/>
                <a14:m>
                  <m:oMathPara xmlns:m="http://schemas.openxmlformats.org/officeDocument/2006/math">
                    <m:oMathParaPr>
                      <m:jc m:val="centerGroup"/>
                    </m:oMathParaPr>
                    <m:oMath xmlns:m="http://schemas.openxmlformats.org/officeDocument/2006/math">
                      <m:acc>
                        <m:accPr>
                          <m:chr m:val="̂"/>
                          <m:ctrlPr>
                            <a:rPr kumimoji="1" lang="en-US" altLang="ja-JP" sz="1600" b="0" i="1" smtClean="0">
                              <a:latin typeface="Cambria Math" panose="02040503050406030204" pitchFamily="18" charset="0"/>
                            </a:rPr>
                          </m:ctrlPr>
                        </m:accPr>
                        <m:e>
                          <m:r>
                            <a:rPr lang="en-US" altLang="ja-JP" sz="1600" i="1">
                              <a:latin typeface="Cambria Math" panose="02040503050406030204" pitchFamily="18" charset="0"/>
                            </a:rPr>
                            <m:t>𝐶</m:t>
                          </m:r>
                        </m:e>
                      </m:acc>
                    </m:oMath>
                  </m:oMathPara>
                </a14:m>
                <a:endParaRPr kumimoji="1" lang="ja-JP" altLang="en-US" sz="1600" dirty="0">
                  <a:latin typeface="+mn-ea"/>
                </a:endParaRPr>
              </a:p>
            </p:txBody>
          </p:sp>
        </mc:Choice>
        <mc:Fallback xmlns="">
          <p:sp>
            <p:nvSpPr>
              <p:cNvPr id="19" name="四角形: 角を丸くする 18">
                <a:extLst>
                  <a:ext uri="{FF2B5EF4-FFF2-40B4-BE49-F238E27FC236}">
                    <a16:creationId xmlns:a16="http://schemas.microsoft.com/office/drawing/2014/main" id="{D2FF6D91-538B-0B4D-9423-947B7ADB914B}"/>
                  </a:ext>
                </a:extLst>
              </p:cNvPr>
              <p:cNvSpPr>
                <a:spLocks noRot="1" noChangeAspect="1" noMove="1" noResize="1" noEditPoints="1" noAdjustHandles="1" noChangeArrowheads="1" noChangeShapeType="1" noTextEdit="1"/>
              </p:cNvSpPr>
              <p:nvPr/>
            </p:nvSpPr>
            <p:spPr>
              <a:xfrm>
                <a:off x="2000610" y="1517926"/>
                <a:ext cx="612000" cy="324000"/>
              </a:xfrm>
              <a:prstGeom prst="roundRect">
                <a:avLst/>
              </a:prstGeom>
              <a:blipFill>
                <a:blip r:embed="rId12"/>
                <a:stretch>
                  <a:fillRect t="-3571"/>
                </a:stretch>
              </a:blipFill>
            </p:spPr>
            <p:txBody>
              <a:bodyPr/>
              <a:lstStyle/>
              <a:p>
                <a:r>
                  <a:rPr lang="ja-JP" altLang="en-US">
                    <a:noFill/>
                  </a:rPr>
                  <a:t> </a:t>
                </a:r>
              </a:p>
            </p:txBody>
          </p:sp>
        </mc:Fallback>
      </mc:AlternateContent>
      <p:cxnSp>
        <p:nvCxnSpPr>
          <p:cNvPr id="20" name="コネクタ: カギ線 19">
            <a:extLst>
              <a:ext uri="{FF2B5EF4-FFF2-40B4-BE49-F238E27FC236}">
                <a16:creationId xmlns:a16="http://schemas.microsoft.com/office/drawing/2014/main" id="{9FA9DF1E-64E6-3A0C-9CE9-DA1170E46672}"/>
              </a:ext>
            </a:extLst>
          </p:cNvPr>
          <p:cNvCxnSpPr>
            <a:cxnSpLocks/>
            <a:stCxn id="19" idx="3"/>
            <a:endCxn id="15" idx="0"/>
          </p:cNvCxnSpPr>
          <p:nvPr/>
        </p:nvCxnSpPr>
        <p:spPr>
          <a:xfrm>
            <a:off x="2612610" y="1679926"/>
            <a:ext cx="644939" cy="228705"/>
          </a:xfrm>
          <a:prstGeom prst="bentConnector2">
            <a:avLst/>
          </a:prstGeom>
          <a:ln>
            <a:tailEnd type="triangle"/>
          </a:ln>
        </p:spPr>
        <p:style>
          <a:lnRef idx="2">
            <a:schemeClr val="accent1"/>
          </a:lnRef>
          <a:fillRef idx="0">
            <a:schemeClr val="accent1"/>
          </a:fillRef>
          <a:effectRef idx="1">
            <a:schemeClr val="accent1"/>
          </a:effectRef>
          <a:fontRef idx="minor">
            <a:schemeClr val="tx1"/>
          </a:fontRef>
        </p:style>
      </p:cxnSp>
      <p:sp>
        <p:nvSpPr>
          <p:cNvPr id="21" name="四角形: 角を丸くする 20">
            <a:extLst>
              <a:ext uri="{FF2B5EF4-FFF2-40B4-BE49-F238E27FC236}">
                <a16:creationId xmlns:a16="http://schemas.microsoft.com/office/drawing/2014/main" id="{36EBD800-E14D-1CF8-C8F7-8361AB1304C1}"/>
              </a:ext>
            </a:extLst>
          </p:cNvPr>
          <p:cNvSpPr/>
          <p:nvPr/>
        </p:nvSpPr>
        <p:spPr>
          <a:xfrm>
            <a:off x="4008241" y="4053856"/>
            <a:ext cx="612000" cy="3240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kumimoji="1" lang="en-US" altLang="ja-JP" dirty="0"/>
              <a:t>E*</a:t>
            </a:r>
            <a:endParaRPr kumimoji="1" lang="ja-JP" altLang="en-US" dirty="0"/>
          </a:p>
        </p:txBody>
      </p:sp>
      <p:sp>
        <p:nvSpPr>
          <p:cNvPr id="22" name="四角形: 角を丸くする 21">
            <a:extLst>
              <a:ext uri="{FF2B5EF4-FFF2-40B4-BE49-F238E27FC236}">
                <a16:creationId xmlns:a16="http://schemas.microsoft.com/office/drawing/2014/main" id="{3D9A1DC0-7633-54F5-117D-9C83E208015B}"/>
              </a:ext>
            </a:extLst>
          </p:cNvPr>
          <p:cNvSpPr/>
          <p:nvPr/>
        </p:nvSpPr>
        <p:spPr>
          <a:xfrm>
            <a:off x="4024264" y="4865507"/>
            <a:ext cx="612000" cy="3240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kumimoji="1" lang="en-US" altLang="ja-JP" dirty="0"/>
              <a:t>X*</a:t>
            </a:r>
            <a:endParaRPr kumimoji="1" lang="ja-JP" altLang="en-US" dirty="0"/>
          </a:p>
        </p:txBody>
      </p:sp>
      <p:cxnSp>
        <p:nvCxnSpPr>
          <p:cNvPr id="23" name="コネクタ: カギ線 22">
            <a:extLst>
              <a:ext uri="{FF2B5EF4-FFF2-40B4-BE49-F238E27FC236}">
                <a16:creationId xmlns:a16="http://schemas.microsoft.com/office/drawing/2014/main" id="{384B7016-0350-DB76-B056-CD89DEAB501B}"/>
              </a:ext>
            </a:extLst>
          </p:cNvPr>
          <p:cNvCxnSpPr>
            <a:cxnSpLocks/>
            <a:stCxn id="21" idx="2"/>
            <a:endCxn id="22" idx="0"/>
          </p:cNvCxnSpPr>
          <p:nvPr/>
        </p:nvCxnSpPr>
        <p:spPr>
          <a:xfrm rot="16200000" flipH="1">
            <a:off x="4078427" y="4613669"/>
            <a:ext cx="487651" cy="16023"/>
          </a:xfrm>
          <a:prstGeom prst="bentConnector3">
            <a:avLst>
              <a:gd name="adj1" fmla="val 50000"/>
            </a:avLst>
          </a:prstGeom>
          <a:ln>
            <a:tailEnd type="triangle"/>
          </a:ln>
        </p:spPr>
        <p:style>
          <a:lnRef idx="2">
            <a:schemeClr val="accent1"/>
          </a:lnRef>
          <a:fillRef idx="0">
            <a:schemeClr val="accent1"/>
          </a:fillRef>
          <a:effectRef idx="1">
            <a:schemeClr val="accent1"/>
          </a:effectRef>
          <a:fontRef idx="minor">
            <a:schemeClr val="tx1"/>
          </a:fontRef>
        </p:style>
      </p:cxnSp>
      <p:sp>
        <p:nvSpPr>
          <p:cNvPr id="24" name="四角形: 角を丸くする 23">
            <a:extLst>
              <a:ext uri="{FF2B5EF4-FFF2-40B4-BE49-F238E27FC236}">
                <a16:creationId xmlns:a16="http://schemas.microsoft.com/office/drawing/2014/main" id="{B93BC8CD-3DEE-5CBC-8753-B87B52DB63CC}"/>
              </a:ext>
            </a:extLst>
          </p:cNvPr>
          <p:cNvSpPr/>
          <p:nvPr/>
        </p:nvSpPr>
        <p:spPr>
          <a:xfrm>
            <a:off x="4033939" y="5679137"/>
            <a:ext cx="612000" cy="3240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ja-JP" dirty="0"/>
              <a:t>c*</a:t>
            </a:r>
            <a:endParaRPr kumimoji="1" lang="ja-JP" altLang="en-US" dirty="0"/>
          </a:p>
        </p:txBody>
      </p:sp>
      <p:cxnSp>
        <p:nvCxnSpPr>
          <p:cNvPr id="25" name="コネクタ: カギ線 24">
            <a:extLst>
              <a:ext uri="{FF2B5EF4-FFF2-40B4-BE49-F238E27FC236}">
                <a16:creationId xmlns:a16="http://schemas.microsoft.com/office/drawing/2014/main" id="{1E1ABC7A-1ECD-9A3B-99FB-CBC0836D7529}"/>
              </a:ext>
            </a:extLst>
          </p:cNvPr>
          <p:cNvCxnSpPr>
            <a:cxnSpLocks/>
            <a:stCxn id="22" idx="2"/>
            <a:endCxn id="24" idx="0"/>
          </p:cNvCxnSpPr>
          <p:nvPr/>
        </p:nvCxnSpPr>
        <p:spPr>
          <a:xfrm rot="16200000" flipH="1">
            <a:off x="4090286" y="5429484"/>
            <a:ext cx="489630" cy="9675"/>
          </a:xfrm>
          <a:prstGeom prst="bentConnector3">
            <a:avLst>
              <a:gd name="adj1" fmla="val 50000"/>
            </a:avLst>
          </a:prstGeom>
          <a:ln>
            <a:tailEnd type="triangle"/>
          </a:ln>
        </p:spPr>
        <p:style>
          <a:lnRef idx="2">
            <a:schemeClr val="accent1"/>
          </a:lnRef>
          <a:fillRef idx="0">
            <a:schemeClr val="accent1"/>
          </a:fillRef>
          <a:effectRef idx="1">
            <a:schemeClr val="accent1"/>
          </a:effectRef>
          <a:fontRef idx="minor">
            <a:schemeClr val="tx1"/>
          </a:fontRef>
        </p:style>
      </p:cxnSp>
      <p:sp>
        <p:nvSpPr>
          <p:cNvPr id="26" name="四角形: 角を丸くする 25">
            <a:extLst>
              <a:ext uri="{FF2B5EF4-FFF2-40B4-BE49-F238E27FC236}">
                <a16:creationId xmlns:a16="http://schemas.microsoft.com/office/drawing/2014/main" id="{CFD96301-71D9-BEB5-EDE1-3528221CB3F6}"/>
              </a:ext>
            </a:extLst>
          </p:cNvPr>
          <p:cNvSpPr/>
          <p:nvPr/>
        </p:nvSpPr>
        <p:spPr>
          <a:xfrm>
            <a:off x="5096780" y="4478520"/>
            <a:ext cx="612000" cy="324000"/>
          </a:xfrm>
          <a:prstGeom prst="roundRect">
            <a:avLst/>
          </a:prstGeom>
          <a:solidFill>
            <a:srgbClr val="FFFF00"/>
          </a:solidFill>
        </p:spPr>
        <p:style>
          <a:lnRef idx="2">
            <a:schemeClr val="accent1"/>
          </a:lnRef>
          <a:fillRef idx="1">
            <a:schemeClr val="lt1"/>
          </a:fillRef>
          <a:effectRef idx="0">
            <a:schemeClr val="accent1"/>
          </a:effectRef>
          <a:fontRef idx="minor">
            <a:schemeClr val="dk1"/>
          </a:fontRef>
        </p:style>
        <p:txBody>
          <a:bodyPr rtlCol="0" anchor="ctr"/>
          <a:lstStyle/>
          <a:p>
            <a:pPr algn="ctr"/>
            <a:r>
              <a:rPr kumimoji="1" lang="en-US" altLang="ja-JP" dirty="0"/>
              <a:t>B*</a:t>
            </a:r>
            <a:endParaRPr kumimoji="1" lang="ja-JP" altLang="en-US" dirty="0"/>
          </a:p>
        </p:txBody>
      </p:sp>
      <p:cxnSp>
        <p:nvCxnSpPr>
          <p:cNvPr id="27" name="コネクタ: カギ線 26">
            <a:extLst>
              <a:ext uri="{FF2B5EF4-FFF2-40B4-BE49-F238E27FC236}">
                <a16:creationId xmlns:a16="http://schemas.microsoft.com/office/drawing/2014/main" id="{0993A022-5CA0-0803-2F1B-84EC5FE7DB58}"/>
              </a:ext>
            </a:extLst>
          </p:cNvPr>
          <p:cNvCxnSpPr>
            <a:cxnSpLocks/>
            <a:stCxn id="26" idx="1"/>
            <a:endCxn id="22" idx="0"/>
          </p:cNvCxnSpPr>
          <p:nvPr/>
        </p:nvCxnSpPr>
        <p:spPr>
          <a:xfrm rot="10800000" flipV="1">
            <a:off x="4330264" y="4640519"/>
            <a:ext cx="766516" cy="224987"/>
          </a:xfrm>
          <a:prstGeom prst="bentConnector2">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xmlns:a14="http://schemas.microsoft.com/office/drawing/2010/main">
        <mc:Choice Requires="a14">
          <p:sp>
            <p:nvSpPr>
              <p:cNvPr id="28" name="四角形: 角を丸くする 27">
                <a:extLst>
                  <a:ext uri="{FF2B5EF4-FFF2-40B4-BE49-F238E27FC236}">
                    <a16:creationId xmlns:a16="http://schemas.microsoft.com/office/drawing/2014/main" id="{BACD1326-7D8E-903D-0122-14D09E4221A3}"/>
                  </a:ext>
                </a:extLst>
              </p:cNvPr>
              <p:cNvSpPr/>
              <p:nvPr/>
            </p:nvSpPr>
            <p:spPr>
              <a:xfrm>
                <a:off x="5041846" y="5275205"/>
                <a:ext cx="612000" cy="324000"/>
              </a:xfrm>
              <a:prstGeom prst="roundRect">
                <a:avLst/>
              </a:prstGeom>
              <a:solidFill>
                <a:schemeClr val="accent2">
                  <a:lumMod val="40000"/>
                  <a:lumOff val="60000"/>
                </a:schemeClr>
              </a:solidFill>
            </p:spPr>
            <p:style>
              <a:lnRef idx="2">
                <a:schemeClr val="accent1"/>
              </a:lnRef>
              <a:fillRef idx="1">
                <a:schemeClr val="lt1"/>
              </a:fillRef>
              <a:effectRef idx="0">
                <a:schemeClr val="accent1"/>
              </a:effectRef>
              <a:fontRef idx="minor">
                <a:schemeClr val="dk1"/>
              </a:fontRef>
            </p:style>
            <p:txBody>
              <a:bodyPr rtlCol="0" anchor="ctr"/>
              <a:lstStyle/>
              <a:p>
                <a:pPr algn="ctr"/>
                <a14:m>
                  <m:oMath xmlns:m="http://schemas.openxmlformats.org/officeDocument/2006/math">
                    <m:acc>
                      <m:accPr>
                        <m:chr m:val="̂"/>
                        <m:ctrlPr>
                          <a:rPr lang="en-US" altLang="ja-JP" i="1">
                            <a:latin typeface="Cambria Math" panose="02040503050406030204" pitchFamily="18" charset="0"/>
                          </a:rPr>
                        </m:ctrlPr>
                      </m:accPr>
                      <m:e>
                        <m:r>
                          <a:rPr lang="en-US" altLang="ja-JP" i="1">
                            <a:latin typeface="Cambria Math" panose="02040503050406030204" pitchFamily="18" charset="0"/>
                          </a:rPr>
                          <m:t>𝐶</m:t>
                        </m:r>
                      </m:e>
                    </m:acc>
                    <m:r>
                      <a:rPr lang="en-US" altLang="ja-JP" i="1">
                        <a:latin typeface="Cambria Math" panose="02040503050406030204" pitchFamily="18" charset="0"/>
                      </a:rPr>
                      <m:t> </m:t>
                    </m:r>
                  </m:oMath>
                </a14:m>
                <a:r>
                  <a:rPr lang="en-US" altLang="ja-JP" dirty="0"/>
                  <a:t>*</a:t>
                </a:r>
                <a:endParaRPr kumimoji="1" lang="ja-JP" altLang="en-US" dirty="0"/>
              </a:p>
            </p:txBody>
          </p:sp>
        </mc:Choice>
        <mc:Fallback xmlns="">
          <p:sp>
            <p:nvSpPr>
              <p:cNvPr id="28" name="四角形: 角を丸くする 27">
                <a:extLst>
                  <a:ext uri="{FF2B5EF4-FFF2-40B4-BE49-F238E27FC236}">
                    <a16:creationId xmlns:a16="http://schemas.microsoft.com/office/drawing/2014/main" id="{BACD1326-7D8E-903D-0122-14D09E4221A3}"/>
                  </a:ext>
                </a:extLst>
              </p:cNvPr>
              <p:cNvSpPr>
                <a:spLocks noRot="1" noChangeAspect="1" noMove="1" noResize="1" noEditPoints="1" noAdjustHandles="1" noChangeArrowheads="1" noChangeShapeType="1" noTextEdit="1"/>
              </p:cNvSpPr>
              <p:nvPr/>
            </p:nvSpPr>
            <p:spPr>
              <a:xfrm>
                <a:off x="5041846" y="5275205"/>
                <a:ext cx="612000" cy="324000"/>
              </a:xfrm>
              <a:prstGeom prst="roundRect">
                <a:avLst/>
              </a:prstGeom>
              <a:blipFill>
                <a:blip r:embed="rId13"/>
                <a:stretch>
                  <a:fillRect t="-15789" b="-31579"/>
                </a:stretch>
              </a:blipFill>
            </p:spPr>
            <p:txBody>
              <a:bodyPr/>
              <a:lstStyle/>
              <a:p>
                <a:r>
                  <a:rPr lang="ja-JP" altLang="en-US">
                    <a:noFill/>
                  </a:rPr>
                  <a:t> </a:t>
                </a:r>
              </a:p>
            </p:txBody>
          </p:sp>
        </mc:Fallback>
      </mc:AlternateContent>
      <p:cxnSp>
        <p:nvCxnSpPr>
          <p:cNvPr id="29" name="コネクタ: カギ線 28">
            <a:extLst>
              <a:ext uri="{FF2B5EF4-FFF2-40B4-BE49-F238E27FC236}">
                <a16:creationId xmlns:a16="http://schemas.microsoft.com/office/drawing/2014/main" id="{4E6E0B79-3404-7E80-C92D-D93A0E8B28B4}"/>
              </a:ext>
            </a:extLst>
          </p:cNvPr>
          <p:cNvCxnSpPr>
            <a:cxnSpLocks/>
            <a:stCxn id="28" idx="1"/>
            <a:endCxn id="24" idx="0"/>
          </p:cNvCxnSpPr>
          <p:nvPr/>
        </p:nvCxnSpPr>
        <p:spPr>
          <a:xfrm rot="10800000" flipV="1">
            <a:off x="4339940" y="5437205"/>
            <a:ext cx="701907" cy="241932"/>
          </a:xfrm>
          <a:prstGeom prst="bentConnector2">
            <a:avLst/>
          </a:prstGeom>
          <a:ln>
            <a:tailEnd type="triangle"/>
          </a:ln>
        </p:spPr>
        <p:style>
          <a:lnRef idx="2">
            <a:schemeClr val="accent1"/>
          </a:lnRef>
          <a:fillRef idx="0">
            <a:schemeClr val="accent1"/>
          </a:fillRef>
          <a:effectRef idx="1">
            <a:schemeClr val="accent1"/>
          </a:effectRef>
          <a:fontRef idx="minor">
            <a:schemeClr val="tx1"/>
          </a:fontRef>
        </p:style>
      </p:cxnSp>
      <p:sp>
        <p:nvSpPr>
          <p:cNvPr id="30" name="四角形: 角を丸くする 29">
            <a:extLst>
              <a:ext uri="{FF2B5EF4-FFF2-40B4-BE49-F238E27FC236}">
                <a16:creationId xmlns:a16="http://schemas.microsoft.com/office/drawing/2014/main" id="{F79948A1-181E-CF39-697D-AC869DEF1019}"/>
              </a:ext>
            </a:extLst>
          </p:cNvPr>
          <p:cNvSpPr/>
          <p:nvPr/>
        </p:nvSpPr>
        <p:spPr>
          <a:xfrm>
            <a:off x="2308143" y="3092819"/>
            <a:ext cx="612000" cy="3240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kumimoji="1" lang="en-US" altLang="ja-JP" sz="1600" dirty="0"/>
              <a:t>F</a:t>
            </a:r>
            <a:endParaRPr kumimoji="1" lang="ja-JP" altLang="en-US" sz="1600" dirty="0"/>
          </a:p>
        </p:txBody>
      </p:sp>
      <p:sp>
        <p:nvSpPr>
          <p:cNvPr id="31" name="四角形: 角を丸くする 30">
            <a:extLst>
              <a:ext uri="{FF2B5EF4-FFF2-40B4-BE49-F238E27FC236}">
                <a16:creationId xmlns:a16="http://schemas.microsoft.com/office/drawing/2014/main" id="{E90C4B58-7DE7-71CA-D6CC-1F430CCE88B7}"/>
              </a:ext>
            </a:extLst>
          </p:cNvPr>
          <p:cNvSpPr/>
          <p:nvPr/>
        </p:nvSpPr>
        <p:spPr>
          <a:xfrm>
            <a:off x="1647536" y="4051877"/>
            <a:ext cx="612000" cy="3240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kumimoji="1" lang="en-US" altLang="ja-JP" sz="1600" dirty="0"/>
              <a:t>X</a:t>
            </a:r>
            <a:r>
              <a:rPr kumimoji="1" lang="en-US" altLang="ja-JP" sz="1600" baseline="30000" dirty="0"/>
              <a:t>d</a:t>
            </a:r>
            <a:endParaRPr kumimoji="1" lang="ja-JP" altLang="en-US" sz="1600" baseline="30000" dirty="0"/>
          </a:p>
        </p:txBody>
      </p:sp>
      <p:cxnSp>
        <p:nvCxnSpPr>
          <p:cNvPr id="32" name="コネクタ: カギ線 31">
            <a:extLst>
              <a:ext uri="{FF2B5EF4-FFF2-40B4-BE49-F238E27FC236}">
                <a16:creationId xmlns:a16="http://schemas.microsoft.com/office/drawing/2014/main" id="{B938D877-38A9-3BCE-D5C7-A1D416D3C73B}"/>
              </a:ext>
            </a:extLst>
          </p:cNvPr>
          <p:cNvCxnSpPr>
            <a:cxnSpLocks/>
            <a:stCxn id="30" idx="1"/>
            <a:endCxn id="31" idx="0"/>
          </p:cNvCxnSpPr>
          <p:nvPr/>
        </p:nvCxnSpPr>
        <p:spPr>
          <a:xfrm rot="10800000" flipV="1">
            <a:off x="1953537" y="3254819"/>
            <a:ext cx="354607" cy="797058"/>
          </a:xfrm>
          <a:prstGeom prst="bentConnector2">
            <a:avLst/>
          </a:prstGeom>
          <a:ln>
            <a:tailEnd type="triangle"/>
          </a:ln>
        </p:spPr>
        <p:style>
          <a:lnRef idx="2">
            <a:schemeClr val="accent1"/>
          </a:lnRef>
          <a:fillRef idx="0">
            <a:schemeClr val="accent1"/>
          </a:fillRef>
          <a:effectRef idx="1">
            <a:schemeClr val="accent1"/>
          </a:effectRef>
          <a:fontRef idx="minor">
            <a:schemeClr val="tx1"/>
          </a:fontRef>
        </p:style>
      </p:cxnSp>
      <p:sp>
        <p:nvSpPr>
          <p:cNvPr id="33" name="四角形: 角を丸くする 32">
            <a:extLst>
              <a:ext uri="{FF2B5EF4-FFF2-40B4-BE49-F238E27FC236}">
                <a16:creationId xmlns:a16="http://schemas.microsoft.com/office/drawing/2014/main" id="{90DD8738-4F61-F5A9-A8F8-23FE0B28CEBD}"/>
              </a:ext>
            </a:extLst>
          </p:cNvPr>
          <p:cNvSpPr/>
          <p:nvPr/>
        </p:nvSpPr>
        <p:spPr>
          <a:xfrm>
            <a:off x="1653886" y="4930672"/>
            <a:ext cx="612000" cy="3240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ja-JP" sz="1600" dirty="0"/>
              <a:t>c</a:t>
            </a:r>
            <a:r>
              <a:rPr lang="en-US" altLang="ja-JP" sz="1600" baseline="30000" dirty="0"/>
              <a:t>d</a:t>
            </a:r>
            <a:endParaRPr kumimoji="1" lang="ja-JP" altLang="en-US" sz="1600" baseline="30000" dirty="0"/>
          </a:p>
        </p:txBody>
      </p:sp>
      <p:cxnSp>
        <p:nvCxnSpPr>
          <p:cNvPr id="34" name="コネクタ: カギ線 33">
            <a:extLst>
              <a:ext uri="{FF2B5EF4-FFF2-40B4-BE49-F238E27FC236}">
                <a16:creationId xmlns:a16="http://schemas.microsoft.com/office/drawing/2014/main" id="{5779D828-60B9-E0CE-89CF-CF493319290B}"/>
              </a:ext>
            </a:extLst>
          </p:cNvPr>
          <p:cNvCxnSpPr>
            <a:cxnSpLocks/>
            <a:stCxn id="31" idx="2"/>
            <a:endCxn id="33" idx="0"/>
          </p:cNvCxnSpPr>
          <p:nvPr/>
        </p:nvCxnSpPr>
        <p:spPr>
          <a:xfrm rot="16200000" flipH="1">
            <a:off x="1679314" y="4650099"/>
            <a:ext cx="554795" cy="6350"/>
          </a:xfrm>
          <a:prstGeom prst="bentConnector3">
            <a:avLst>
              <a:gd name="adj1" fmla="val 50000"/>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5" name="コネクタ: カギ線 34">
            <a:extLst>
              <a:ext uri="{FF2B5EF4-FFF2-40B4-BE49-F238E27FC236}">
                <a16:creationId xmlns:a16="http://schemas.microsoft.com/office/drawing/2014/main" id="{F490DD98-B808-1674-DF1E-0E447AD451B8}"/>
              </a:ext>
            </a:extLst>
          </p:cNvPr>
          <p:cNvCxnSpPr>
            <a:cxnSpLocks/>
            <a:stCxn id="38" idx="3"/>
            <a:endCxn id="31" idx="0"/>
          </p:cNvCxnSpPr>
          <p:nvPr/>
        </p:nvCxnSpPr>
        <p:spPr>
          <a:xfrm>
            <a:off x="1065049" y="3632014"/>
            <a:ext cx="888487" cy="419863"/>
          </a:xfrm>
          <a:prstGeom prst="bentConnector2">
            <a:avLst/>
          </a:prstGeom>
          <a:ln>
            <a:tailEnd type="triangle"/>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xmlns:a14="http://schemas.microsoft.com/office/drawing/2010/main">
        <mc:Choice Requires="a14">
          <p:sp>
            <p:nvSpPr>
              <p:cNvPr id="36" name="四角形: 角を丸くする 35">
                <a:extLst>
                  <a:ext uri="{FF2B5EF4-FFF2-40B4-BE49-F238E27FC236}">
                    <a16:creationId xmlns:a16="http://schemas.microsoft.com/office/drawing/2014/main" id="{FE8DEBB4-D127-12CE-B2A7-E6B16D21E23F}"/>
                  </a:ext>
                </a:extLst>
              </p:cNvPr>
              <p:cNvSpPr/>
              <p:nvPr/>
            </p:nvSpPr>
            <p:spPr>
              <a:xfrm>
                <a:off x="426424" y="4504000"/>
                <a:ext cx="612000" cy="324000"/>
              </a:xfrm>
              <a:prstGeom prst="roundRect">
                <a:avLst/>
              </a:prstGeom>
              <a:solidFill>
                <a:schemeClr val="accent2">
                  <a:lumMod val="40000"/>
                  <a:lumOff val="60000"/>
                </a:schemeClr>
              </a:solidFill>
            </p:spPr>
            <p:style>
              <a:lnRef idx="2">
                <a:schemeClr val="accent1"/>
              </a:lnRef>
              <a:fillRef idx="1">
                <a:schemeClr val="lt1"/>
              </a:fillRef>
              <a:effectRef idx="0">
                <a:schemeClr val="accent1"/>
              </a:effectRef>
              <a:fontRef idx="minor">
                <a:schemeClr val="dk1"/>
              </a:fontRef>
            </p:style>
            <p:txBody>
              <a:bodyPr rtlCol="0" anchor="ctr"/>
              <a:lstStyle/>
              <a:p>
                <a:pPr algn="ctr"/>
                <a14:m>
                  <m:oMathPara xmlns:m="http://schemas.openxmlformats.org/officeDocument/2006/math">
                    <m:oMathParaPr>
                      <m:jc m:val="centerGroup"/>
                    </m:oMathParaPr>
                    <m:oMath xmlns:m="http://schemas.openxmlformats.org/officeDocument/2006/math">
                      <m:acc>
                        <m:accPr>
                          <m:chr m:val="̂"/>
                          <m:ctrlPr>
                            <a:rPr lang="en-US" altLang="ja-JP" sz="1600" i="1">
                              <a:latin typeface="Cambria Math" panose="02040503050406030204" pitchFamily="18" charset="0"/>
                            </a:rPr>
                          </m:ctrlPr>
                        </m:accPr>
                        <m:e>
                          <m:r>
                            <a:rPr lang="en-US" altLang="ja-JP" sz="1600" i="1">
                              <a:latin typeface="Cambria Math" panose="02040503050406030204" pitchFamily="18" charset="0"/>
                            </a:rPr>
                            <m:t>𝐶</m:t>
                          </m:r>
                        </m:e>
                      </m:acc>
                    </m:oMath>
                  </m:oMathPara>
                </a14:m>
                <a:endParaRPr kumimoji="1" lang="ja-JP" altLang="en-US" sz="1600" dirty="0"/>
              </a:p>
            </p:txBody>
          </p:sp>
        </mc:Choice>
        <mc:Fallback xmlns="">
          <p:sp>
            <p:nvSpPr>
              <p:cNvPr id="36" name="四角形: 角を丸くする 35">
                <a:extLst>
                  <a:ext uri="{FF2B5EF4-FFF2-40B4-BE49-F238E27FC236}">
                    <a16:creationId xmlns:a16="http://schemas.microsoft.com/office/drawing/2014/main" id="{FE8DEBB4-D127-12CE-B2A7-E6B16D21E23F}"/>
                  </a:ext>
                </a:extLst>
              </p:cNvPr>
              <p:cNvSpPr>
                <a:spLocks noRot="1" noChangeAspect="1" noMove="1" noResize="1" noEditPoints="1" noAdjustHandles="1" noChangeArrowheads="1" noChangeShapeType="1" noTextEdit="1"/>
              </p:cNvSpPr>
              <p:nvPr/>
            </p:nvSpPr>
            <p:spPr>
              <a:xfrm>
                <a:off x="426424" y="4504000"/>
                <a:ext cx="612000" cy="324000"/>
              </a:xfrm>
              <a:prstGeom prst="roundRect">
                <a:avLst/>
              </a:prstGeom>
              <a:blipFill>
                <a:blip r:embed="rId14"/>
                <a:stretch>
                  <a:fillRect t="-3571"/>
                </a:stretch>
              </a:blipFill>
            </p:spPr>
            <p:txBody>
              <a:bodyPr/>
              <a:lstStyle/>
              <a:p>
                <a:r>
                  <a:rPr lang="ja-JP" altLang="en-US">
                    <a:noFill/>
                  </a:rPr>
                  <a:t> </a:t>
                </a:r>
              </a:p>
            </p:txBody>
          </p:sp>
        </mc:Fallback>
      </mc:AlternateContent>
      <p:cxnSp>
        <p:nvCxnSpPr>
          <p:cNvPr id="37" name="コネクタ: カギ線 36">
            <a:extLst>
              <a:ext uri="{FF2B5EF4-FFF2-40B4-BE49-F238E27FC236}">
                <a16:creationId xmlns:a16="http://schemas.microsoft.com/office/drawing/2014/main" id="{8F019875-F755-42EB-9AF9-987274D9F533}"/>
              </a:ext>
            </a:extLst>
          </p:cNvPr>
          <p:cNvCxnSpPr>
            <a:cxnSpLocks/>
            <a:stCxn id="36" idx="3"/>
            <a:endCxn id="33" idx="0"/>
          </p:cNvCxnSpPr>
          <p:nvPr/>
        </p:nvCxnSpPr>
        <p:spPr>
          <a:xfrm>
            <a:off x="1038424" y="4666000"/>
            <a:ext cx="921462" cy="264672"/>
          </a:xfrm>
          <a:prstGeom prst="bentConnector2">
            <a:avLst/>
          </a:prstGeom>
          <a:ln>
            <a:tailEnd type="triangle"/>
          </a:ln>
        </p:spPr>
        <p:style>
          <a:lnRef idx="2">
            <a:schemeClr val="accent1"/>
          </a:lnRef>
          <a:fillRef idx="0">
            <a:schemeClr val="accent1"/>
          </a:fillRef>
          <a:effectRef idx="1">
            <a:schemeClr val="accent1"/>
          </a:effectRef>
          <a:fontRef idx="minor">
            <a:schemeClr val="tx1"/>
          </a:fontRef>
        </p:style>
      </p:cxnSp>
      <p:sp>
        <p:nvSpPr>
          <p:cNvPr id="38" name="四角形: 角を丸くする 37">
            <a:extLst>
              <a:ext uri="{FF2B5EF4-FFF2-40B4-BE49-F238E27FC236}">
                <a16:creationId xmlns:a16="http://schemas.microsoft.com/office/drawing/2014/main" id="{2731818B-479B-0064-1B8F-71E19FD93556}"/>
              </a:ext>
            </a:extLst>
          </p:cNvPr>
          <p:cNvSpPr/>
          <p:nvPr/>
        </p:nvSpPr>
        <p:spPr>
          <a:xfrm>
            <a:off x="453049" y="3470014"/>
            <a:ext cx="612000" cy="324000"/>
          </a:xfrm>
          <a:prstGeom prst="roundRect">
            <a:avLst/>
          </a:prstGeom>
          <a:solidFill>
            <a:srgbClr val="FFFF00"/>
          </a:solidFill>
        </p:spPr>
        <p:style>
          <a:lnRef idx="2">
            <a:schemeClr val="accent1"/>
          </a:lnRef>
          <a:fillRef idx="1">
            <a:schemeClr val="lt1"/>
          </a:fillRef>
          <a:effectRef idx="0">
            <a:schemeClr val="accent1"/>
          </a:effectRef>
          <a:fontRef idx="minor">
            <a:schemeClr val="dk1"/>
          </a:fontRef>
        </p:style>
        <p:txBody>
          <a:bodyPr rtlCol="0" anchor="ctr"/>
          <a:lstStyle/>
          <a:p>
            <a:pPr algn="ctr"/>
            <a:r>
              <a:rPr kumimoji="1" lang="en-US" altLang="ja-JP" sz="1600" dirty="0"/>
              <a:t>B</a:t>
            </a:r>
            <a:r>
              <a:rPr kumimoji="1" lang="en-US" altLang="ja-JP" sz="1600" baseline="30000" dirty="0"/>
              <a:t>d</a:t>
            </a:r>
            <a:endParaRPr kumimoji="1" lang="ja-JP" altLang="en-US" sz="1600" baseline="30000" dirty="0"/>
          </a:p>
        </p:txBody>
      </p:sp>
      <p:sp>
        <p:nvSpPr>
          <p:cNvPr id="39" name="四角形: 角を丸くする 38">
            <a:extLst>
              <a:ext uri="{FF2B5EF4-FFF2-40B4-BE49-F238E27FC236}">
                <a16:creationId xmlns:a16="http://schemas.microsoft.com/office/drawing/2014/main" id="{A8F44F94-447B-024A-EE0A-87A5006472A7}"/>
              </a:ext>
            </a:extLst>
          </p:cNvPr>
          <p:cNvSpPr/>
          <p:nvPr/>
        </p:nvSpPr>
        <p:spPr>
          <a:xfrm>
            <a:off x="2897234" y="4051876"/>
            <a:ext cx="612000" cy="3240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kumimoji="1" lang="en-US" altLang="ja-JP" sz="1600" dirty="0"/>
              <a:t>M</a:t>
            </a:r>
            <a:r>
              <a:rPr kumimoji="1" lang="en-US" altLang="ja-JP" sz="1600" baseline="30000" dirty="0"/>
              <a:t>d</a:t>
            </a:r>
            <a:endParaRPr kumimoji="1" lang="ja-JP" altLang="en-US" sz="1600" baseline="30000" dirty="0"/>
          </a:p>
        </p:txBody>
      </p:sp>
      <p:sp>
        <p:nvSpPr>
          <p:cNvPr id="40" name="四角形: 角を丸くする 39">
            <a:extLst>
              <a:ext uri="{FF2B5EF4-FFF2-40B4-BE49-F238E27FC236}">
                <a16:creationId xmlns:a16="http://schemas.microsoft.com/office/drawing/2014/main" id="{8CE42846-9164-9D35-4EC7-2DB40CBC301B}"/>
              </a:ext>
            </a:extLst>
          </p:cNvPr>
          <p:cNvSpPr/>
          <p:nvPr/>
        </p:nvSpPr>
        <p:spPr>
          <a:xfrm>
            <a:off x="2308143" y="3517945"/>
            <a:ext cx="612000" cy="324000"/>
          </a:xfrm>
          <a:prstGeom prst="roundRect">
            <a:avLst/>
          </a:prstGeom>
          <a:solidFill>
            <a:srgbClr val="FFFF00"/>
          </a:solidFill>
        </p:spPr>
        <p:style>
          <a:lnRef idx="2">
            <a:schemeClr val="accent1"/>
          </a:lnRef>
          <a:fillRef idx="1">
            <a:schemeClr val="lt1"/>
          </a:fillRef>
          <a:effectRef idx="0">
            <a:schemeClr val="accent1"/>
          </a:effectRef>
          <a:fontRef idx="minor">
            <a:schemeClr val="dk1"/>
          </a:fontRef>
        </p:style>
        <p:txBody>
          <a:bodyPr rtlCol="0" anchor="ctr"/>
          <a:lstStyle/>
          <a:p>
            <a:pPr algn="ctr"/>
            <a:r>
              <a:rPr kumimoji="1" lang="en-US" altLang="ja-JP" sz="1200" dirty="0"/>
              <a:t>A</a:t>
            </a:r>
            <a:r>
              <a:rPr kumimoji="1" lang="en-US" altLang="ja-JP" sz="1200" baseline="30000" dirty="0"/>
              <a:t>m</a:t>
            </a:r>
            <a:r>
              <a:rPr kumimoji="1" lang="en-US" altLang="ja-JP" sz="1200" dirty="0"/>
              <a:t>B</a:t>
            </a:r>
            <a:r>
              <a:rPr kumimoji="1" lang="en-US" altLang="ja-JP" sz="1400" baseline="30000" dirty="0"/>
              <a:t>d</a:t>
            </a:r>
            <a:endParaRPr kumimoji="1" lang="ja-JP" altLang="en-US" sz="1400" baseline="30000" dirty="0"/>
          </a:p>
        </p:txBody>
      </p:sp>
      <p:cxnSp>
        <p:nvCxnSpPr>
          <p:cNvPr id="41" name="コネクタ: カギ線 40">
            <a:extLst>
              <a:ext uri="{FF2B5EF4-FFF2-40B4-BE49-F238E27FC236}">
                <a16:creationId xmlns:a16="http://schemas.microsoft.com/office/drawing/2014/main" id="{221B626A-4F89-B984-BA99-FAA51A0C27DE}"/>
              </a:ext>
            </a:extLst>
          </p:cNvPr>
          <p:cNvCxnSpPr>
            <a:stCxn id="30" idx="3"/>
            <a:endCxn id="39" idx="0"/>
          </p:cNvCxnSpPr>
          <p:nvPr/>
        </p:nvCxnSpPr>
        <p:spPr>
          <a:xfrm>
            <a:off x="2920143" y="3254819"/>
            <a:ext cx="283091" cy="797057"/>
          </a:xfrm>
          <a:prstGeom prst="bentConnector2">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2" name="コネクタ: カギ線 41">
            <a:extLst>
              <a:ext uri="{FF2B5EF4-FFF2-40B4-BE49-F238E27FC236}">
                <a16:creationId xmlns:a16="http://schemas.microsoft.com/office/drawing/2014/main" id="{D1CDD793-5128-1879-79CA-C72983BA599A}"/>
              </a:ext>
            </a:extLst>
          </p:cNvPr>
          <p:cNvCxnSpPr>
            <a:cxnSpLocks/>
            <a:stCxn id="40" idx="3"/>
            <a:endCxn id="39" idx="0"/>
          </p:cNvCxnSpPr>
          <p:nvPr/>
        </p:nvCxnSpPr>
        <p:spPr>
          <a:xfrm>
            <a:off x="2920143" y="3679945"/>
            <a:ext cx="283091" cy="371931"/>
          </a:xfrm>
          <a:prstGeom prst="bentConnector2">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3" name="コネクタ: カギ線 42">
            <a:extLst>
              <a:ext uri="{FF2B5EF4-FFF2-40B4-BE49-F238E27FC236}">
                <a16:creationId xmlns:a16="http://schemas.microsoft.com/office/drawing/2014/main" id="{5410E3FC-836A-0C7E-72A9-867233948D39}"/>
              </a:ext>
            </a:extLst>
          </p:cNvPr>
          <p:cNvCxnSpPr>
            <a:cxnSpLocks/>
            <a:stCxn id="39" idx="3"/>
            <a:endCxn id="21" idx="1"/>
          </p:cNvCxnSpPr>
          <p:nvPr/>
        </p:nvCxnSpPr>
        <p:spPr>
          <a:xfrm>
            <a:off x="3509234" y="4213876"/>
            <a:ext cx="499007" cy="1980"/>
          </a:xfrm>
          <a:prstGeom prst="bentConnector3">
            <a:avLst>
              <a:gd name="adj1" fmla="val 50000"/>
            </a:avLst>
          </a:prstGeom>
          <a:ln>
            <a:tailEnd type="triangle"/>
          </a:ln>
        </p:spPr>
        <p:style>
          <a:lnRef idx="2">
            <a:schemeClr val="accent1"/>
          </a:lnRef>
          <a:fillRef idx="0">
            <a:schemeClr val="accent1"/>
          </a:fillRef>
          <a:effectRef idx="1">
            <a:schemeClr val="accent1"/>
          </a:effectRef>
          <a:fontRef idx="minor">
            <a:schemeClr val="tx1"/>
          </a:fontRef>
        </p:style>
      </p:cxnSp>
      <p:sp>
        <p:nvSpPr>
          <p:cNvPr id="44" name="四角形: 角を丸くする 43">
            <a:extLst>
              <a:ext uri="{FF2B5EF4-FFF2-40B4-BE49-F238E27FC236}">
                <a16:creationId xmlns:a16="http://schemas.microsoft.com/office/drawing/2014/main" id="{BA75BE1D-34B4-FE13-D312-863351285641}"/>
              </a:ext>
            </a:extLst>
          </p:cNvPr>
          <p:cNvSpPr/>
          <p:nvPr/>
        </p:nvSpPr>
        <p:spPr>
          <a:xfrm>
            <a:off x="2755689" y="6265605"/>
            <a:ext cx="612000" cy="3240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ja-JP" sz="1600" dirty="0"/>
              <a:t>c</a:t>
            </a:r>
            <a:endParaRPr kumimoji="1" lang="ja-JP" altLang="en-US" sz="1600" baseline="30000" dirty="0"/>
          </a:p>
        </p:txBody>
      </p:sp>
      <p:cxnSp>
        <p:nvCxnSpPr>
          <p:cNvPr id="45" name="コネクタ: カギ線 44">
            <a:extLst>
              <a:ext uri="{FF2B5EF4-FFF2-40B4-BE49-F238E27FC236}">
                <a16:creationId xmlns:a16="http://schemas.microsoft.com/office/drawing/2014/main" id="{287E0AE5-0673-FD72-A841-2B8D809A270B}"/>
              </a:ext>
            </a:extLst>
          </p:cNvPr>
          <p:cNvCxnSpPr>
            <a:cxnSpLocks/>
            <a:stCxn id="33" idx="2"/>
            <a:endCxn id="44" idx="1"/>
          </p:cNvCxnSpPr>
          <p:nvPr/>
        </p:nvCxnSpPr>
        <p:spPr>
          <a:xfrm rot="16200000" flipH="1">
            <a:off x="1771321" y="5443236"/>
            <a:ext cx="1172933" cy="795803"/>
          </a:xfrm>
          <a:prstGeom prst="bentConnector2">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6" name="コネクタ: カギ線 45">
            <a:extLst>
              <a:ext uri="{FF2B5EF4-FFF2-40B4-BE49-F238E27FC236}">
                <a16:creationId xmlns:a16="http://schemas.microsoft.com/office/drawing/2014/main" id="{80302F8B-84C1-DEC6-282F-AA5E1AF43FD4}"/>
              </a:ext>
            </a:extLst>
          </p:cNvPr>
          <p:cNvCxnSpPr>
            <a:cxnSpLocks/>
            <a:stCxn id="24" idx="2"/>
            <a:endCxn id="44" idx="3"/>
          </p:cNvCxnSpPr>
          <p:nvPr/>
        </p:nvCxnSpPr>
        <p:spPr>
          <a:xfrm rot="5400000">
            <a:off x="3641580" y="5729246"/>
            <a:ext cx="424468" cy="972250"/>
          </a:xfrm>
          <a:prstGeom prst="bentConnector2">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7" name="コネクタ: カギ線 46">
            <a:extLst>
              <a:ext uri="{FF2B5EF4-FFF2-40B4-BE49-F238E27FC236}">
                <a16:creationId xmlns:a16="http://schemas.microsoft.com/office/drawing/2014/main" id="{97C9B586-D491-51C0-7BD3-B78DD0909885}"/>
              </a:ext>
            </a:extLst>
          </p:cNvPr>
          <p:cNvCxnSpPr>
            <a:cxnSpLocks/>
            <a:stCxn id="30" idx="0"/>
            <a:endCxn id="22" idx="1"/>
          </p:cNvCxnSpPr>
          <p:nvPr/>
        </p:nvCxnSpPr>
        <p:spPr>
          <a:xfrm rot="16200000" flipH="1">
            <a:off x="2351859" y="3355103"/>
            <a:ext cx="1934688" cy="1410121"/>
          </a:xfrm>
          <a:prstGeom prst="bentConnector4">
            <a:avLst>
              <a:gd name="adj1" fmla="val -25623"/>
              <a:gd name="adj2" fmla="val 80009"/>
            </a:avLst>
          </a:prstGeom>
          <a:ln>
            <a:solidFill>
              <a:srgbClr val="00B050"/>
            </a:solidFill>
            <a:prstDash val="lgDash"/>
            <a:headEnd type="triangle"/>
            <a:tailEnd type="triangle"/>
          </a:ln>
        </p:spPr>
        <p:style>
          <a:lnRef idx="2">
            <a:schemeClr val="accent1"/>
          </a:lnRef>
          <a:fillRef idx="0">
            <a:schemeClr val="accent1"/>
          </a:fillRef>
          <a:effectRef idx="1">
            <a:schemeClr val="accent1"/>
          </a:effectRef>
          <a:fontRef idx="minor">
            <a:schemeClr val="tx1"/>
          </a:fontRef>
        </p:style>
      </p:cxnSp>
      <p:sp>
        <p:nvSpPr>
          <p:cNvPr id="48" name="テキスト ボックス 47">
            <a:extLst>
              <a:ext uri="{FF2B5EF4-FFF2-40B4-BE49-F238E27FC236}">
                <a16:creationId xmlns:a16="http://schemas.microsoft.com/office/drawing/2014/main" id="{768D37D0-BCC9-EE1D-2E28-905E735C0BD1}"/>
              </a:ext>
            </a:extLst>
          </p:cNvPr>
          <p:cNvSpPr txBox="1"/>
          <p:nvPr/>
        </p:nvSpPr>
        <p:spPr>
          <a:xfrm>
            <a:off x="430450" y="355856"/>
            <a:ext cx="1046717" cy="369332"/>
          </a:xfrm>
          <a:prstGeom prst="rect">
            <a:avLst/>
          </a:prstGeom>
          <a:noFill/>
        </p:spPr>
        <p:txBody>
          <a:bodyPr wrap="square" rtlCol="0">
            <a:spAutoFit/>
          </a:bodyPr>
          <a:lstStyle/>
          <a:p>
            <a:r>
              <a:rPr kumimoji="1" lang="en-US" altLang="ja-JP" b="1" dirty="0"/>
              <a:t>Case 1</a:t>
            </a:r>
            <a:endParaRPr kumimoji="1" lang="ja-JP" altLang="en-US" b="1" dirty="0"/>
          </a:p>
        </p:txBody>
      </p:sp>
      <p:sp>
        <p:nvSpPr>
          <p:cNvPr id="49" name="テキスト ボックス 48">
            <a:extLst>
              <a:ext uri="{FF2B5EF4-FFF2-40B4-BE49-F238E27FC236}">
                <a16:creationId xmlns:a16="http://schemas.microsoft.com/office/drawing/2014/main" id="{A0156429-99DE-BF44-9F84-3C54FC135B91}"/>
              </a:ext>
            </a:extLst>
          </p:cNvPr>
          <p:cNvSpPr txBox="1"/>
          <p:nvPr/>
        </p:nvSpPr>
        <p:spPr>
          <a:xfrm>
            <a:off x="404951" y="2314747"/>
            <a:ext cx="1046717" cy="369332"/>
          </a:xfrm>
          <a:prstGeom prst="rect">
            <a:avLst/>
          </a:prstGeom>
          <a:noFill/>
        </p:spPr>
        <p:txBody>
          <a:bodyPr wrap="square" rtlCol="0">
            <a:spAutoFit/>
          </a:bodyPr>
          <a:lstStyle/>
          <a:p>
            <a:r>
              <a:rPr kumimoji="1" lang="en-US" altLang="ja-JP" b="1" dirty="0"/>
              <a:t>Case </a:t>
            </a:r>
            <a:r>
              <a:rPr lang="en-US" altLang="ja-JP" b="1" dirty="0"/>
              <a:t>3</a:t>
            </a:r>
            <a:endParaRPr kumimoji="1" lang="ja-JP" altLang="en-US" b="1" dirty="0"/>
          </a:p>
        </p:txBody>
      </p:sp>
      <p:sp>
        <p:nvSpPr>
          <p:cNvPr id="50" name="テキスト ボックス 49">
            <a:extLst>
              <a:ext uri="{FF2B5EF4-FFF2-40B4-BE49-F238E27FC236}">
                <a16:creationId xmlns:a16="http://schemas.microsoft.com/office/drawing/2014/main" id="{945DB915-A7AC-82DC-F388-4F1E4E14F06C}"/>
              </a:ext>
            </a:extLst>
          </p:cNvPr>
          <p:cNvSpPr txBox="1"/>
          <p:nvPr/>
        </p:nvSpPr>
        <p:spPr>
          <a:xfrm>
            <a:off x="3048899" y="2422214"/>
            <a:ext cx="1046717" cy="369332"/>
          </a:xfrm>
          <a:prstGeom prst="rect">
            <a:avLst/>
          </a:prstGeom>
          <a:solidFill>
            <a:schemeClr val="bg1"/>
          </a:solidFill>
        </p:spPr>
        <p:txBody>
          <a:bodyPr wrap="square" rtlCol="0">
            <a:spAutoFit/>
          </a:bodyPr>
          <a:lstStyle/>
          <a:p>
            <a:r>
              <a:rPr kumimoji="1" lang="en-US" altLang="ja-JP" b="1" dirty="0"/>
              <a:t>Case 4</a:t>
            </a:r>
            <a:endParaRPr kumimoji="1" lang="ja-JP" altLang="en-US" b="1" dirty="0"/>
          </a:p>
        </p:txBody>
      </p:sp>
      <p:sp>
        <p:nvSpPr>
          <p:cNvPr id="51" name="テキスト ボックス 50">
            <a:extLst>
              <a:ext uri="{FF2B5EF4-FFF2-40B4-BE49-F238E27FC236}">
                <a16:creationId xmlns:a16="http://schemas.microsoft.com/office/drawing/2014/main" id="{9CABA890-0324-FF3A-8C56-A5E4C036C104}"/>
              </a:ext>
            </a:extLst>
          </p:cNvPr>
          <p:cNvSpPr txBox="1"/>
          <p:nvPr/>
        </p:nvSpPr>
        <p:spPr>
          <a:xfrm>
            <a:off x="4929235" y="3310613"/>
            <a:ext cx="1046717" cy="369332"/>
          </a:xfrm>
          <a:prstGeom prst="rect">
            <a:avLst/>
          </a:prstGeom>
          <a:solidFill>
            <a:schemeClr val="bg1"/>
          </a:solidFill>
        </p:spPr>
        <p:txBody>
          <a:bodyPr wrap="square" rtlCol="0">
            <a:spAutoFit/>
          </a:bodyPr>
          <a:lstStyle/>
          <a:p>
            <a:r>
              <a:rPr kumimoji="1" lang="en-US" altLang="ja-JP" b="1" dirty="0"/>
              <a:t>Case </a:t>
            </a:r>
            <a:r>
              <a:rPr lang="en-US" altLang="ja-JP" b="1" dirty="0"/>
              <a:t>2</a:t>
            </a:r>
            <a:endParaRPr kumimoji="1" lang="ja-JP" altLang="en-US" b="1" dirty="0"/>
          </a:p>
        </p:txBody>
      </p:sp>
      <mc:AlternateContent xmlns:mc="http://schemas.openxmlformats.org/markup-compatibility/2006" xmlns:a14="http://schemas.microsoft.com/office/drawing/2010/main">
        <mc:Choice Requires="a14">
          <p:sp>
            <p:nvSpPr>
              <p:cNvPr id="52" name="四角形: 角を丸くする 51">
                <a:extLst>
                  <a:ext uri="{FF2B5EF4-FFF2-40B4-BE49-F238E27FC236}">
                    <a16:creationId xmlns:a16="http://schemas.microsoft.com/office/drawing/2014/main" id="{B19C905E-D508-9F4F-0241-00F7CC9813DD}"/>
                  </a:ext>
                </a:extLst>
              </p:cNvPr>
              <p:cNvSpPr/>
              <p:nvPr/>
            </p:nvSpPr>
            <p:spPr>
              <a:xfrm>
                <a:off x="5041846" y="5836997"/>
                <a:ext cx="612000" cy="324000"/>
              </a:xfrm>
              <a:prstGeom prst="roundRect">
                <a:avLst/>
              </a:prstGeom>
              <a:solidFill>
                <a:schemeClr val="accent2">
                  <a:lumMod val="40000"/>
                  <a:lumOff val="60000"/>
                </a:schemeClr>
              </a:solidFill>
            </p:spPr>
            <p:style>
              <a:lnRef idx="2">
                <a:schemeClr val="accent1"/>
              </a:lnRef>
              <a:fillRef idx="1">
                <a:schemeClr val="lt1"/>
              </a:fillRef>
              <a:effectRef idx="0">
                <a:schemeClr val="accent1"/>
              </a:effectRef>
              <a:fontRef idx="minor">
                <a:schemeClr val="dk1"/>
              </a:fontRef>
            </p:style>
            <p:txBody>
              <a:bodyPr rtlCol="0" anchor="ctr"/>
              <a:lstStyle/>
              <a:p>
                <a:pPr algn="ctr"/>
                <a14:m>
                  <m:oMathPara xmlns:m="http://schemas.openxmlformats.org/officeDocument/2006/math">
                    <m:oMathParaPr>
                      <m:jc m:val="centerGroup"/>
                    </m:oMathParaPr>
                    <m:oMath xmlns:m="http://schemas.openxmlformats.org/officeDocument/2006/math">
                      <m:acc>
                        <m:accPr>
                          <m:chr m:val="̂"/>
                          <m:ctrlPr>
                            <a:rPr lang="en-US" altLang="ja-JP" i="1">
                              <a:latin typeface="Cambria Math" panose="02040503050406030204" pitchFamily="18" charset="0"/>
                            </a:rPr>
                          </m:ctrlPr>
                        </m:accPr>
                        <m:e>
                          <m:r>
                            <a:rPr lang="en-US" altLang="ja-JP" i="1">
                              <a:latin typeface="Cambria Math" panose="02040503050406030204" pitchFamily="18" charset="0"/>
                            </a:rPr>
                            <m:t>𝐶</m:t>
                          </m:r>
                        </m:e>
                      </m:acc>
                      <m:r>
                        <a:rPr lang="en-US" altLang="ja-JP" i="1">
                          <a:latin typeface="Cambria Math" panose="02040503050406030204" pitchFamily="18" charset="0"/>
                        </a:rPr>
                        <m:t> </m:t>
                      </m:r>
                    </m:oMath>
                  </m:oMathPara>
                </a14:m>
                <a:endParaRPr kumimoji="1" lang="ja-JP" altLang="en-US" dirty="0"/>
              </a:p>
            </p:txBody>
          </p:sp>
        </mc:Choice>
        <mc:Fallback xmlns="">
          <p:sp>
            <p:nvSpPr>
              <p:cNvPr id="52" name="四角形: 角を丸くする 51">
                <a:extLst>
                  <a:ext uri="{FF2B5EF4-FFF2-40B4-BE49-F238E27FC236}">
                    <a16:creationId xmlns:a16="http://schemas.microsoft.com/office/drawing/2014/main" id="{B19C905E-D508-9F4F-0241-00F7CC9813DD}"/>
                  </a:ext>
                </a:extLst>
              </p:cNvPr>
              <p:cNvSpPr>
                <a:spLocks noRot="1" noChangeAspect="1" noMove="1" noResize="1" noEditPoints="1" noAdjustHandles="1" noChangeArrowheads="1" noChangeShapeType="1" noTextEdit="1"/>
              </p:cNvSpPr>
              <p:nvPr/>
            </p:nvSpPr>
            <p:spPr>
              <a:xfrm>
                <a:off x="5041846" y="5836997"/>
                <a:ext cx="612000" cy="324000"/>
              </a:xfrm>
              <a:prstGeom prst="roundRect">
                <a:avLst/>
              </a:prstGeom>
              <a:blipFill>
                <a:blip r:embed="rId15"/>
                <a:stretch>
                  <a:fillRect t="-17857"/>
                </a:stretch>
              </a:blipFill>
            </p:spPr>
            <p:txBody>
              <a:bodyPr/>
              <a:lstStyle/>
              <a:p>
                <a:r>
                  <a:rPr lang="ja-JP" altLang="en-US">
                    <a:noFill/>
                  </a:rPr>
                  <a:t> </a:t>
                </a:r>
              </a:p>
            </p:txBody>
          </p:sp>
        </mc:Fallback>
      </mc:AlternateContent>
      <p:cxnSp>
        <p:nvCxnSpPr>
          <p:cNvPr id="53" name="直線コネクタ 52">
            <a:extLst>
              <a:ext uri="{FF2B5EF4-FFF2-40B4-BE49-F238E27FC236}">
                <a16:creationId xmlns:a16="http://schemas.microsoft.com/office/drawing/2014/main" id="{0BC51F0E-4D63-1228-87D3-68D035135B9F}"/>
              </a:ext>
            </a:extLst>
          </p:cNvPr>
          <p:cNvCxnSpPr>
            <a:stCxn id="28" idx="2"/>
            <a:endCxn id="52" idx="0"/>
          </p:cNvCxnSpPr>
          <p:nvPr/>
        </p:nvCxnSpPr>
        <p:spPr>
          <a:xfrm>
            <a:off x="5347846" y="5599205"/>
            <a:ext cx="0" cy="237792"/>
          </a:xfrm>
          <a:prstGeom prst="line">
            <a:avLst/>
          </a:prstGeom>
          <a:ln w="66675" cmpd="dbl"/>
        </p:spPr>
        <p:style>
          <a:lnRef idx="2">
            <a:schemeClr val="accent1"/>
          </a:lnRef>
          <a:fillRef idx="0">
            <a:schemeClr val="accent1"/>
          </a:fillRef>
          <a:effectRef idx="1">
            <a:schemeClr val="accent1"/>
          </a:effectRef>
          <a:fontRef idx="minor">
            <a:schemeClr val="tx1"/>
          </a:fontRef>
        </p:style>
      </p:cxnSp>
      <p:sp>
        <p:nvSpPr>
          <p:cNvPr id="54" name="四角形: 角を丸くする 53">
            <a:extLst>
              <a:ext uri="{FF2B5EF4-FFF2-40B4-BE49-F238E27FC236}">
                <a16:creationId xmlns:a16="http://schemas.microsoft.com/office/drawing/2014/main" id="{88C27F30-CC02-FDCE-F3D4-E796480A9FC0}"/>
              </a:ext>
            </a:extLst>
          </p:cNvPr>
          <p:cNvSpPr/>
          <p:nvPr/>
        </p:nvSpPr>
        <p:spPr>
          <a:xfrm>
            <a:off x="5096340" y="3873183"/>
            <a:ext cx="612000" cy="324000"/>
          </a:xfrm>
          <a:prstGeom prst="roundRect">
            <a:avLst/>
          </a:prstGeom>
          <a:solidFill>
            <a:srgbClr val="FFFF00"/>
          </a:solidFill>
        </p:spPr>
        <p:style>
          <a:lnRef idx="2">
            <a:schemeClr val="accent1"/>
          </a:lnRef>
          <a:fillRef idx="1">
            <a:schemeClr val="lt1"/>
          </a:fillRef>
          <a:effectRef idx="0">
            <a:schemeClr val="accent1"/>
          </a:effectRef>
          <a:fontRef idx="minor">
            <a:schemeClr val="dk1"/>
          </a:fontRef>
        </p:style>
        <p:txBody>
          <a:bodyPr rtlCol="0" anchor="ctr"/>
          <a:lstStyle/>
          <a:p>
            <a:pPr algn="ctr"/>
            <a:r>
              <a:rPr kumimoji="1" lang="en-US" altLang="ja-JP" dirty="0"/>
              <a:t>B</a:t>
            </a:r>
            <a:r>
              <a:rPr kumimoji="1" lang="en-US" altLang="ja-JP" baseline="30000" dirty="0"/>
              <a:t>d</a:t>
            </a:r>
            <a:endParaRPr kumimoji="1" lang="ja-JP" altLang="en-US" baseline="30000" dirty="0"/>
          </a:p>
        </p:txBody>
      </p:sp>
      <p:cxnSp>
        <p:nvCxnSpPr>
          <p:cNvPr id="55" name="直線コネクタ 54">
            <a:extLst>
              <a:ext uri="{FF2B5EF4-FFF2-40B4-BE49-F238E27FC236}">
                <a16:creationId xmlns:a16="http://schemas.microsoft.com/office/drawing/2014/main" id="{3FC95BB1-6BC3-FA1E-5240-3D6BBD895366}"/>
              </a:ext>
            </a:extLst>
          </p:cNvPr>
          <p:cNvCxnSpPr>
            <a:cxnSpLocks/>
            <a:stCxn id="54" idx="2"/>
            <a:endCxn id="26" idx="0"/>
          </p:cNvCxnSpPr>
          <p:nvPr/>
        </p:nvCxnSpPr>
        <p:spPr>
          <a:xfrm>
            <a:off x="5402340" y="4197183"/>
            <a:ext cx="440" cy="281337"/>
          </a:xfrm>
          <a:prstGeom prst="line">
            <a:avLst/>
          </a:prstGeom>
          <a:ln w="66675" cmpd="dbl"/>
        </p:spPr>
        <p:style>
          <a:lnRef idx="2">
            <a:schemeClr val="accent1"/>
          </a:lnRef>
          <a:fillRef idx="0">
            <a:schemeClr val="accent1"/>
          </a:fillRef>
          <a:effectRef idx="1">
            <a:schemeClr val="accent1"/>
          </a:effectRef>
          <a:fontRef idx="minor">
            <a:schemeClr val="tx1"/>
          </a:fontRef>
        </p:style>
      </p:cxnSp>
      <p:sp>
        <p:nvSpPr>
          <p:cNvPr id="56" name="テキスト ボックス 55">
            <a:extLst>
              <a:ext uri="{FF2B5EF4-FFF2-40B4-BE49-F238E27FC236}">
                <a16:creationId xmlns:a16="http://schemas.microsoft.com/office/drawing/2014/main" id="{94A78C20-E5A3-7852-133D-1E6C4C23EF85}"/>
              </a:ext>
            </a:extLst>
          </p:cNvPr>
          <p:cNvSpPr txBox="1"/>
          <p:nvPr/>
        </p:nvSpPr>
        <p:spPr>
          <a:xfrm>
            <a:off x="3733205" y="62951"/>
            <a:ext cx="1960631" cy="2246769"/>
          </a:xfrm>
          <a:prstGeom prst="rect">
            <a:avLst/>
          </a:prstGeom>
          <a:noFill/>
        </p:spPr>
        <p:txBody>
          <a:bodyPr wrap="square" rtlCol="0">
            <a:spAutoFit/>
          </a:bodyPr>
          <a:lstStyle/>
          <a:p>
            <a:r>
              <a:rPr kumimoji="1" lang="en-US" altLang="ja-JP" sz="1400" dirty="0">
                <a:latin typeface="Meiryo UI" panose="020B0604030504040204" pitchFamily="50" charset="-128"/>
                <a:ea typeface="Meiryo UI" panose="020B0604030504040204" pitchFamily="50" charset="-128"/>
              </a:rPr>
              <a:t>Independent demand</a:t>
            </a:r>
          </a:p>
          <a:p>
            <a:endParaRPr lang="en-US" altLang="ja-JP" sz="1400" dirty="0">
              <a:latin typeface="Meiryo UI" panose="020B0604030504040204" pitchFamily="50" charset="-128"/>
              <a:ea typeface="Meiryo UI" panose="020B0604030504040204" pitchFamily="50" charset="-128"/>
            </a:endParaRPr>
          </a:p>
          <a:p>
            <a:r>
              <a:rPr lang="en-US" altLang="ja-JP" sz="1400" dirty="0">
                <a:latin typeface="Meiryo UI" panose="020B0604030504040204" pitchFamily="50" charset="-128"/>
                <a:ea typeface="Meiryo UI" panose="020B0604030504040204" pitchFamily="50" charset="-128"/>
              </a:rPr>
              <a:t>Leontief inverse</a:t>
            </a:r>
          </a:p>
          <a:p>
            <a:endParaRPr kumimoji="1" lang="en-US" altLang="ja-JP" sz="1400" dirty="0">
              <a:latin typeface="Meiryo UI" panose="020B0604030504040204" pitchFamily="50" charset="-128"/>
              <a:ea typeface="Meiryo UI" panose="020B0604030504040204" pitchFamily="50" charset="-128"/>
            </a:endParaRPr>
          </a:p>
          <a:p>
            <a:r>
              <a:rPr lang="en-US" altLang="ja-JP" sz="1400" dirty="0">
                <a:latin typeface="Meiryo UI" panose="020B0604030504040204" pitchFamily="50" charset="-128"/>
                <a:ea typeface="Meiryo UI" panose="020B0604030504040204" pitchFamily="50" charset="-128"/>
              </a:rPr>
              <a:t>Induced production</a:t>
            </a:r>
          </a:p>
          <a:p>
            <a:endParaRPr lang="en-US" altLang="ja-JP" sz="1400" dirty="0">
              <a:latin typeface="Meiryo UI" panose="020B0604030504040204" pitchFamily="50" charset="-128"/>
              <a:ea typeface="Meiryo UI" panose="020B0604030504040204" pitchFamily="50" charset="-128"/>
            </a:endParaRPr>
          </a:p>
          <a:p>
            <a:r>
              <a:rPr lang="en-US" altLang="ja-JP" sz="1400" dirty="0">
                <a:latin typeface="Meiryo UI" panose="020B0604030504040204" pitchFamily="50" charset="-128"/>
                <a:ea typeface="Meiryo UI" panose="020B0604030504040204" pitchFamily="50" charset="-128"/>
              </a:rPr>
              <a:t>Emission coefficient</a:t>
            </a:r>
          </a:p>
          <a:p>
            <a:endParaRPr lang="en-US" altLang="ja-JP" sz="1400" dirty="0">
              <a:latin typeface="Meiryo UI" panose="020B0604030504040204" pitchFamily="50" charset="-128"/>
              <a:ea typeface="Meiryo UI" panose="020B0604030504040204" pitchFamily="50" charset="-128"/>
            </a:endParaRPr>
          </a:p>
          <a:p>
            <a:r>
              <a:rPr lang="en-US" altLang="ja-JP" sz="1400" dirty="0">
                <a:latin typeface="Meiryo UI" panose="020B0604030504040204" pitchFamily="50" charset="-128"/>
                <a:ea typeface="Meiryo UI" panose="020B0604030504040204" pitchFamily="50" charset="-128"/>
              </a:rPr>
              <a:t>CO</a:t>
            </a:r>
            <a:r>
              <a:rPr lang="en-US" altLang="ja-JP" sz="1400" baseline="-25000" dirty="0">
                <a:latin typeface="Meiryo UI" panose="020B0604030504040204" pitchFamily="50" charset="-128"/>
                <a:ea typeface="Meiryo UI" panose="020B0604030504040204" pitchFamily="50" charset="-128"/>
              </a:rPr>
              <a:t>2</a:t>
            </a:r>
            <a:r>
              <a:rPr lang="en-US" altLang="ja-JP" sz="1400" dirty="0">
                <a:latin typeface="Meiryo UI" panose="020B0604030504040204" pitchFamily="50" charset="-128"/>
                <a:ea typeface="Meiryo UI" panose="020B0604030504040204" pitchFamily="50" charset="-128"/>
              </a:rPr>
              <a:t> emission</a:t>
            </a:r>
            <a:endParaRPr kumimoji="1" lang="ja-JP" altLang="en-US" sz="1400" dirty="0">
              <a:latin typeface="Meiryo UI" panose="020B0604030504040204" pitchFamily="50" charset="-128"/>
              <a:ea typeface="Meiryo UI" panose="020B0604030504040204" pitchFamily="50" charset="-128"/>
            </a:endParaRPr>
          </a:p>
        </p:txBody>
      </p:sp>
      <p:sp>
        <p:nvSpPr>
          <p:cNvPr id="57" name="正方形/長方形 56">
            <a:extLst>
              <a:ext uri="{FF2B5EF4-FFF2-40B4-BE49-F238E27FC236}">
                <a16:creationId xmlns:a16="http://schemas.microsoft.com/office/drawing/2014/main" id="{233AFB58-0A1E-D25E-0AFD-35B5881480CE}"/>
              </a:ext>
            </a:extLst>
          </p:cNvPr>
          <p:cNvSpPr/>
          <p:nvPr/>
        </p:nvSpPr>
        <p:spPr>
          <a:xfrm>
            <a:off x="193638" y="2852860"/>
            <a:ext cx="3434717" cy="2902482"/>
          </a:xfrm>
          <a:prstGeom prst="rect">
            <a:avLst/>
          </a:prstGeom>
          <a:noFill/>
          <a:ln>
            <a:solidFill>
              <a:srgbClr val="FF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8" name="正方形/長方形 57">
            <a:extLst>
              <a:ext uri="{FF2B5EF4-FFF2-40B4-BE49-F238E27FC236}">
                <a16:creationId xmlns:a16="http://schemas.microsoft.com/office/drawing/2014/main" id="{9B273ED9-4ED5-FE38-15DF-EA626952C1DD}"/>
              </a:ext>
            </a:extLst>
          </p:cNvPr>
          <p:cNvSpPr/>
          <p:nvPr/>
        </p:nvSpPr>
        <p:spPr>
          <a:xfrm>
            <a:off x="3887766" y="3265997"/>
            <a:ext cx="2065898" cy="3331761"/>
          </a:xfrm>
          <a:prstGeom prst="rect">
            <a:avLst/>
          </a:prstGeom>
          <a:noFill/>
          <a:ln>
            <a:solidFill>
              <a:srgbClr val="FF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1" name="テキスト ボックス 60">
            <a:extLst>
              <a:ext uri="{FF2B5EF4-FFF2-40B4-BE49-F238E27FC236}">
                <a16:creationId xmlns:a16="http://schemas.microsoft.com/office/drawing/2014/main" id="{4C9640A9-5B32-6D0F-4A91-13AAAB8ECFB3}"/>
              </a:ext>
            </a:extLst>
          </p:cNvPr>
          <p:cNvSpPr txBox="1"/>
          <p:nvPr/>
        </p:nvSpPr>
        <p:spPr>
          <a:xfrm>
            <a:off x="6071057" y="-82091"/>
            <a:ext cx="6097554" cy="411266"/>
          </a:xfrm>
          <a:prstGeom prst="rect">
            <a:avLst/>
          </a:prstGeom>
          <a:noFill/>
        </p:spPr>
        <p:txBody>
          <a:bodyPr wrap="square">
            <a:spAutoFit/>
          </a:bodyPr>
          <a:lstStyle/>
          <a:p>
            <a:pPr algn="ctr">
              <a:lnSpc>
                <a:spcPct val="200000"/>
              </a:lnSpc>
              <a:buNone/>
            </a:pPr>
            <a:r>
              <a:rPr lang="en-US" altLang="ja-JP" sz="1200" kern="100" dirty="0">
                <a:effectLst/>
                <a:latin typeface="游明朝" panose="02020400000000000000" pitchFamily="18" charset="-128"/>
                <a:ea typeface="游明朝" panose="02020400000000000000" pitchFamily="18" charset="-128"/>
                <a:cs typeface="游明朝" panose="02020400000000000000" pitchFamily="18" charset="-128"/>
              </a:rPr>
              <a:t>Table 2 Variation of the embodied CO</a:t>
            </a:r>
            <a:r>
              <a:rPr lang="en-US" altLang="ja-JP" sz="1200" kern="100" baseline="-25000" dirty="0">
                <a:effectLst/>
                <a:latin typeface="游明朝" panose="02020400000000000000" pitchFamily="18" charset="-128"/>
                <a:ea typeface="游明朝" panose="02020400000000000000" pitchFamily="18" charset="-128"/>
                <a:cs typeface="游明朝" panose="02020400000000000000" pitchFamily="18" charset="-128"/>
              </a:rPr>
              <a:t>2</a:t>
            </a:r>
            <a:r>
              <a:rPr lang="en-US" altLang="ja-JP" sz="1200" kern="100" dirty="0">
                <a:effectLst/>
                <a:latin typeface="游明朝" panose="02020400000000000000" pitchFamily="18" charset="-128"/>
                <a:ea typeface="游明朝" panose="02020400000000000000" pitchFamily="18" charset="-128"/>
                <a:cs typeface="游明朝" panose="02020400000000000000" pitchFamily="18" charset="-128"/>
              </a:rPr>
              <a:t> emission coefficients</a:t>
            </a:r>
            <a:endParaRPr lang="ja-JP" altLang="ja-JP" sz="1200" kern="100" dirty="0">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63" name="正方形/長方形 62">
            <a:extLst>
              <a:ext uri="{FF2B5EF4-FFF2-40B4-BE49-F238E27FC236}">
                <a16:creationId xmlns:a16="http://schemas.microsoft.com/office/drawing/2014/main" id="{ACB01A98-8256-27C1-91B3-2C2F672C6E27}"/>
              </a:ext>
            </a:extLst>
          </p:cNvPr>
          <p:cNvSpPr/>
          <p:nvPr/>
        </p:nvSpPr>
        <p:spPr>
          <a:xfrm>
            <a:off x="23389" y="2309720"/>
            <a:ext cx="5952563" cy="453647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2" name="星: 5 pt 61">
            <a:extLst>
              <a:ext uri="{FF2B5EF4-FFF2-40B4-BE49-F238E27FC236}">
                <a16:creationId xmlns:a16="http://schemas.microsoft.com/office/drawing/2014/main" id="{E6AD2754-2DEC-E936-6496-B6690902D714}"/>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9" name="思考の吹き出し: 雲形 58">
            <a:extLst>
              <a:ext uri="{FF2B5EF4-FFF2-40B4-BE49-F238E27FC236}">
                <a16:creationId xmlns:a16="http://schemas.microsoft.com/office/drawing/2014/main" id="{61985A1C-D970-EBA5-AC46-BACC6B2A44D1}"/>
              </a:ext>
            </a:extLst>
          </p:cNvPr>
          <p:cNvSpPr/>
          <p:nvPr/>
        </p:nvSpPr>
        <p:spPr>
          <a:xfrm>
            <a:off x="6662862" y="6204855"/>
            <a:ext cx="2160627" cy="516619"/>
          </a:xfrm>
          <a:prstGeom prst="cloudCallout">
            <a:avLst>
              <a:gd name="adj1" fmla="val -54528"/>
              <a:gd name="adj2" fmla="val -53883"/>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ja-JP" sz="1200" dirty="0"/>
              <a:t>Complete model</a:t>
            </a:r>
            <a:endParaRPr kumimoji="1" lang="ja-JP" altLang="en-US" sz="1200" dirty="0"/>
          </a:p>
        </p:txBody>
      </p:sp>
      <p:sp>
        <p:nvSpPr>
          <p:cNvPr id="60" name="思考の吹き出し: 雲形 59">
            <a:extLst>
              <a:ext uri="{FF2B5EF4-FFF2-40B4-BE49-F238E27FC236}">
                <a16:creationId xmlns:a16="http://schemas.microsoft.com/office/drawing/2014/main" id="{BA0BDBA2-C7AD-CA5D-AD45-4B7F5FA4227A}"/>
              </a:ext>
            </a:extLst>
          </p:cNvPr>
          <p:cNvSpPr/>
          <p:nvPr/>
        </p:nvSpPr>
        <p:spPr>
          <a:xfrm>
            <a:off x="6637700" y="1304380"/>
            <a:ext cx="2160627" cy="516619"/>
          </a:xfrm>
          <a:prstGeom prst="cloudCallout">
            <a:avLst>
              <a:gd name="adj1" fmla="val -54528"/>
              <a:gd name="adj2" fmla="val -53883"/>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altLang="ja-JP" sz="1200" dirty="0"/>
              <a:t>Detailed model</a:t>
            </a:r>
            <a:endParaRPr kumimoji="1" lang="ja-JP" altLang="en-US" sz="1200" dirty="0"/>
          </a:p>
        </p:txBody>
      </p:sp>
    </p:spTree>
    <p:extLst>
      <p:ext uri="{BB962C8B-B14F-4D97-AF65-F5344CB8AC3E}">
        <p14:creationId xmlns:p14="http://schemas.microsoft.com/office/powerpoint/2010/main" val="3503786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3"/>
                                        </p:tgtEl>
                                      </p:cBhvr>
                                    </p:animEffect>
                                    <p:set>
                                      <p:cBhvr>
                                        <p:cTn id="7" dur="1" fill="hold">
                                          <p:stCondLst>
                                            <p:cond delay="499"/>
                                          </p:stCondLst>
                                        </p:cTn>
                                        <p:tgtEl>
                                          <p:spTgt spid="6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500"/>
                                        <p:tgtEl>
                                          <p:spTgt spid="5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fade">
                                      <p:cBhvr>
                                        <p:cTn id="15" dur="500"/>
                                        <p:tgtEl>
                                          <p:spTgt spid="54"/>
                                        </p:tgtEl>
                                      </p:cBhvr>
                                    </p:animEffect>
                                  </p:childTnLst>
                                </p:cTn>
                              </p:par>
                              <p:par>
                                <p:cTn id="16" presetID="10" presetClass="entr" presetSubtype="0" fill="hold" nodeType="withEffect">
                                  <p:stCondLst>
                                    <p:cond delay="0"/>
                                  </p:stCondLst>
                                  <p:childTnLst>
                                    <p:set>
                                      <p:cBhvr>
                                        <p:cTn id="17" dur="1" fill="hold">
                                          <p:stCondLst>
                                            <p:cond delay="0"/>
                                          </p:stCondLst>
                                        </p:cTn>
                                        <p:tgtEl>
                                          <p:spTgt spid="55"/>
                                        </p:tgtEl>
                                        <p:attrNameLst>
                                          <p:attrName>style.visibility</p:attrName>
                                        </p:attrNameLst>
                                      </p:cBhvr>
                                      <p:to>
                                        <p:strVal val="visible"/>
                                      </p:to>
                                    </p:set>
                                    <p:animEffect transition="in" filter="fade">
                                      <p:cBhvr>
                                        <p:cTn id="18" dur="500"/>
                                        <p:tgtEl>
                                          <p:spTgt spid="5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2"/>
                                        </p:tgtEl>
                                        <p:attrNameLst>
                                          <p:attrName>style.visibility</p:attrName>
                                        </p:attrNameLst>
                                      </p:cBhvr>
                                      <p:to>
                                        <p:strVal val="visible"/>
                                      </p:to>
                                    </p:set>
                                    <p:animEffect transition="in" filter="fade">
                                      <p:cBhvr>
                                        <p:cTn id="21" dur="500"/>
                                        <p:tgtEl>
                                          <p:spTgt spid="52"/>
                                        </p:tgtEl>
                                      </p:cBhvr>
                                    </p:animEffect>
                                  </p:childTnLst>
                                </p:cTn>
                              </p:par>
                              <p:par>
                                <p:cTn id="22" presetID="10" presetClass="entr" presetSubtype="0" fill="hold" nodeType="withEffect">
                                  <p:stCondLst>
                                    <p:cond delay="0"/>
                                  </p:stCondLst>
                                  <p:childTnLst>
                                    <p:set>
                                      <p:cBhvr>
                                        <p:cTn id="23" dur="1" fill="hold">
                                          <p:stCondLst>
                                            <p:cond delay="0"/>
                                          </p:stCondLst>
                                        </p:cTn>
                                        <p:tgtEl>
                                          <p:spTgt spid="53"/>
                                        </p:tgtEl>
                                        <p:attrNameLst>
                                          <p:attrName>style.visibility</p:attrName>
                                        </p:attrNameLst>
                                      </p:cBhvr>
                                      <p:to>
                                        <p:strVal val="visible"/>
                                      </p:to>
                                    </p:set>
                                    <p:animEffect transition="in" filter="fade">
                                      <p:cBhvr>
                                        <p:cTn id="24" dur="500"/>
                                        <p:tgtEl>
                                          <p:spTgt spid="5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50"/>
                                        </p:tgtEl>
                                        <p:attrNameLst>
                                          <p:attrName>style.visibility</p:attrName>
                                        </p:attrNameLst>
                                      </p:cBhvr>
                                      <p:to>
                                        <p:strVal val="visible"/>
                                      </p:to>
                                    </p:set>
                                    <p:animEffect transition="in" filter="fade">
                                      <p:cBhvr>
                                        <p:cTn id="29" dur="500"/>
                                        <p:tgtEl>
                                          <p:spTgt spid="50"/>
                                        </p:tgtEl>
                                      </p:cBhvr>
                                    </p:animEffect>
                                  </p:childTnLst>
                                </p:cTn>
                              </p:par>
                              <p:par>
                                <p:cTn id="30" presetID="10" presetClass="entr" presetSubtype="0" fill="hold" nodeType="with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fade">
                                      <p:cBhvr>
                                        <p:cTn id="37" dur="500"/>
                                        <p:tgtEl>
                                          <p:spTgt spid="5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fade">
                                      <p:cBhvr>
                                        <p:cTn id="42"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4" grpId="0" animBg="1"/>
      <p:bldP spid="63" grpId="0" animBg="1"/>
      <p:bldP spid="59" grpId="0" animBg="1"/>
      <p:bldP spid="6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a:extLst>
              <a:ext uri="{FF2B5EF4-FFF2-40B4-BE49-F238E27FC236}">
                <a16:creationId xmlns:a16="http://schemas.microsoft.com/office/drawing/2014/main" id="{14B95FB5-F58F-C1F9-EFC1-C5D736F8E98D}"/>
              </a:ext>
            </a:extLst>
          </p:cNvPr>
          <p:cNvSpPr>
            <a:spLocks noGrp="1"/>
          </p:cNvSpPr>
          <p:nvPr>
            <p:ph type="sldNum" sz="quarter" idx="12"/>
          </p:nvPr>
        </p:nvSpPr>
        <p:spPr/>
        <p:txBody>
          <a:bodyPr/>
          <a:lstStyle/>
          <a:p>
            <a:fld id="{430106F6-9387-424C-886D-B2CDCD632E20}" type="slidenum">
              <a:rPr kumimoji="1" lang="ja-JP" altLang="en-US" smtClean="0"/>
              <a:t>15</a:t>
            </a:fld>
            <a:endParaRPr kumimoji="1" lang="ja-JP" altLang="en-US" dirty="0"/>
          </a:p>
        </p:txBody>
      </p:sp>
      <p:pic>
        <p:nvPicPr>
          <p:cNvPr id="5" name="図 4">
            <a:extLst>
              <a:ext uri="{FF2B5EF4-FFF2-40B4-BE49-F238E27FC236}">
                <a16:creationId xmlns:a16="http://schemas.microsoft.com/office/drawing/2014/main" id="{CEA76969-A1FE-8F59-8289-7E2AD1432820}"/>
              </a:ext>
            </a:extLst>
          </p:cNvPr>
          <p:cNvPicPr>
            <a:picLocks noChangeAspect="1"/>
          </p:cNvPicPr>
          <p:nvPr/>
        </p:nvPicPr>
        <p:blipFill>
          <a:blip r:embed="rId2"/>
          <a:stretch>
            <a:fillRect/>
          </a:stretch>
        </p:blipFill>
        <p:spPr>
          <a:xfrm>
            <a:off x="175695" y="281287"/>
            <a:ext cx="5850636" cy="6171764"/>
          </a:xfrm>
          <a:prstGeom prst="rect">
            <a:avLst/>
          </a:prstGeom>
        </p:spPr>
      </p:pic>
      <p:pic>
        <p:nvPicPr>
          <p:cNvPr id="6" name="図 5">
            <a:extLst>
              <a:ext uri="{FF2B5EF4-FFF2-40B4-BE49-F238E27FC236}">
                <a16:creationId xmlns:a16="http://schemas.microsoft.com/office/drawing/2014/main" id="{DE28063F-7A0C-4664-5F68-CA0501840B3E}"/>
              </a:ext>
            </a:extLst>
          </p:cNvPr>
          <p:cNvPicPr>
            <a:picLocks noChangeAspect="1"/>
          </p:cNvPicPr>
          <p:nvPr/>
        </p:nvPicPr>
        <p:blipFill>
          <a:blip r:embed="rId3"/>
          <a:stretch>
            <a:fillRect/>
          </a:stretch>
        </p:blipFill>
        <p:spPr>
          <a:xfrm>
            <a:off x="6026331" y="281286"/>
            <a:ext cx="5850637" cy="6171763"/>
          </a:xfrm>
          <a:prstGeom prst="rect">
            <a:avLst/>
          </a:prstGeom>
        </p:spPr>
      </p:pic>
      <p:sp>
        <p:nvSpPr>
          <p:cNvPr id="3" name="正方形/長方形 2">
            <a:extLst>
              <a:ext uri="{FF2B5EF4-FFF2-40B4-BE49-F238E27FC236}">
                <a16:creationId xmlns:a16="http://schemas.microsoft.com/office/drawing/2014/main" id="{D48CE5A5-3682-19DA-F86B-89460D7B0E97}"/>
              </a:ext>
            </a:extLst>
          </p:cNvPr>
          <p:cNvSpPr/>
          <p:nvPr/>
        </p:nvSpPr>
        <p:spPr>
          <a:xfrm>
            <a:off x="1390108" y="3630793"/>
            <a:ext cx="571554" cy="2418315"/>
          </a:xfrm>
          <a:prstGeom prst="rect">
            <a:avLst/>
          </a:prstGeom>
          <a:solidFill>
            <a:schemeClr val="accent2">
              <a:lumMod val="40000"/>
              <a:lumOff val="60000"/>
              <a:alpha val="20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 name="正方形/長方形 3">
            <a:extLst>
              <a:ext uri="{FF2B5EF4-FFF2-40B4-BE49-F238E27FC236}">
                <a16:creationId xmlns:a16="http://schemas.microsoft.com/office/drawing/2014/main" id="{679F85D6-9103-B5F6-D674-09E097E4A7BD}"/>
              </a:ext>
            </a:extLst>
          </p:cNvPr>
          <p:cNvSpPr/>
          <p:nvPr/>
        </p:nvSpPr>
        <p:spPr>
          <a:xfrm>
            <a:off x="7240744" y="2825577"/>
            <a:ext cx="637164" cy="3317315"/>
          </a:xfrm>
          <a:prstGeom prst="rect">
            <a:avLst/>
          </a:prstGeom>
          <a:solidFill>
            <a:schemeClr val="accent2">
              <a:lumMod val="40000"/>
              <a:lumOff val="60000"/>
              <a:alpha val="20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a:extLst>
              <a:ext uri="{FF2B5EF4-FFF2-40B4-BE49-F238E27FC236}">
                <a16:creationId xmlns:a16="http://schemas.microsoft.com/office/drawing/2014/main" id="{C202D16F-996C-D1C1-9D7A-176BE574E027}"/>
              </a:ext>
            </a:extLst>
          </p:cNvPr>
          <p:cNvSpPr txBox="1"/>
          <p:nvPr/>
        </p:nvSpPr>
        <p:spPr>
          <a:xfrm>
            <a:off x="315032" y="1293633"/>
            <a:ext cx="4641102" cy="1754326"/>
          </a:xfrm>
          <a:prstGeom prst="rect">
            <a:avLst/>
          </a:prstGeom>
          <a:solidFill>
            <a:schemeClr val="accent5">
              <a:lumMod val="20000"/>
              <a:lumOff val="80000"/>
            </a:schemeClr>
          </a:solidFill>
        </p:spPr>
        <p:txBody>
          <a:bodyPr wrap="square" rtlCol="0">
            <a:spAutoFit/>
          </a:bodyPr>
          <a:lstStyle/>
          <a:p>
            <a:r>
              <a:rPr kumimoji="1" lang="en-US" altLang="ja-JP" dirty="0"/>
              <a:t>By, using </a:t>
            </a:r>
            <a:r>
              <a:rPr lang="en-US" altLang="ja-JP" dirty="0"/>
              <a:t>OECD-ICIO database, </a:t>
            </a:r>
            <a:r>
              <a:rPr kumimoji="1" lang="en-US" altLang="ja-JP" dirty="0"/>
              <a:t>Yamada, and et.al. (2026) shows that </a:t>
            </a:r>
            <a:r>
              <a:rPr kumimoji="1" lang="en-US" altLang="ja-JP" b="1" dirty="0">
                <a:solidFill>
                  <a:srgbClr val="0070C0"/>
                </a:solidFill>
              </a:rPr>
              <a:t>the assumption of same technologies and CO2 emission factors between home and foreign countries</a:t>
            </a:r>
            <a:r>
              <a:rPr lang="en-US" altLang="ja-JP" b="1" dirty="0">
                <a:solidFill>
                  <a:srgbClr val="0070C0"/>
                </a:solidFill>
              </a:rPr>
              <a:t> </a:t>
            </a:r>
            <a:r>
              <a:rPr kumimoji="1" lang="en-US" altLang="ja-JP" b="1" dirty="0">
                <a:solidFill>
                  <a:srgbClr val="0070C0"/>
                </a:solidFill>
              </a:rPr>
              <a:t>induces low</a:t>
            </a:r>
            <a:r>
              <a:rPr lang="en-US" altLang="ja-JP" b="1" dirty="0">
                <a:solidFill>
                  <a:srgbClr val="0070C0"/>
                </a:solidFill>
              </a:rPr>
              <a:t>er</a:t>
            </a:r>
            <a:r>
              <a:rPr kumimoji="1" lang="en-US" altLang="ja-JP" b="1" dirty="0">
                <a:solidFill>
                  <a:srgbClr val="0070C0"/>
                </a:solidFill>
              </a:rPr>
              <a:t> estimates of LC-CO2 emissions.</a:t>
            </a:r>
            <a:endParaRPr kumimoji="1" lang="ja-JP" altLang="en-US" b="1" dirty="0">
              <a:solidFill>
                <a:srgbClr val="0070C0"/>
              </a:solidFill>
            </a:endParaRPr>
          </a:p>
        </p:txBody>
      </p:sp>
      <p:sp>
        <p:nvSpPr>
          <p:cNvPr id="9" name="テキスト ボックス 8">
            <a:extLst>
              <a:ext uri="{FF2B5EF4-FFF2-40B4-BE49-F238E27FC236}">
                <a16:creationId xmlns:a16="http://schemas.microsoft.com/office/drawing/2014/main" id="{B07CF362-2900-DDC2-4BFD-595B649DDC66}"/>
              </a:ext>
            </a:extLst>
          </p:cNvPr>
          <p:cNvSpPr txBox="1"/>
          <p:nvPr/>
        </p:nvSpPr>
        <p:spPr>
          <a:xfrm>
            <a:off x="2346003" y="5156021"/>
            <a:ext cx="3578936" cy="1477328"/>
          </a:xfrm>
          <a:prstGeom prst="rect">
            <a:avLst/>
          </a:prstGeom>
          <a:solidFill>
            <a:schemeClr val="accent5">
              <a:lumMod val="20000"/>
              <a:lumOff val="80000"/>
            </a:schemeClr>
          </a:solidFill>
        </p:spPr>
        <p:txBody>
          <a:bodyPr wrap="square" rtlCol="0">
            <a:spAutoFit/>
          </a:bodyPr>
          <a:lstStyle/>
          <a:p>
            <a:r>
              <a:rPr kumimoji="1" lang="en-US" altLang="ja-JP" dirty="0">
                <a:solidFill>
                  <a:srgbClr val="0070C0"/>
                </a:solidFill>
              </a:rPr>
              <a:t>If the sector size of foreign country is same as home, </a:t>
            </a:r>
            <a:r>
              <a:rPr kumimoji="1" lang="en-US" altLang="ja-JP" b="1" dirty="0">
                <a:solidFill>
                  <a:srgbClr val="0070C0"/>
                </a:solidFill>
              </a:rPr>
              <a:t>the Case 3 is better choice than C</a:t>
            </a:r>
            <a:r>
              <a:rPr lang="en-US" altLang="ja-JP" b="1" dirty="0">
                <a:solidFill>
                  <a:srgbClr val="0070C0"/>
                </a:solidFill>
              </a:rPr>
              <a:t>ase 1-2 to evaluate the LC-CO2 emissions.</a:t>
            </a:r>
            <a:endParaRPr kumimoji="1" lang="ja-JP" altLang="en-US" b="1" dirty="0">
              <a:solidFill>
                <a:srgbClr val="0070C0"/>
              </a:solidFill>
            </a:endParaRPr>
          </a:p>
        </p:txBody>
      </p:sp>
      <p:sp>
        <p:nvSpPr>
          <p:cNvPr id="10" name="星: 5 pt 9">
            <a:extLst>
              <a:ext uri="{FF2B5EF4-FFF2-40B4-BE49-F238E27FC236}">
                <a16:creationId xmlns:a16="http://schemas.microsoft.com/office/drawing/2014/main" id="{E7CF884A-A96D-EFE4-0A09-5BC1F5117C9C}"/>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6282633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8">
            <a:extLst>
              <a:ext uri="{FF2B5EF4-FFF2-40B4-BE49-F238E27FC236}">
                <a16:creationId xmlns:a16="http://schemas.microsoft.com/office/drawing/2014/main" id="{28870D51-11C8-C7AB-D7E7-06799B9716CD}"/>
              </a:ext>
            </a:extLst>
          </p:cNvPr>
          <p:cNvSpPr>
            <a:spLocks noChangeArrowheads="1"/>
          </p:cNvSpPr>
          <p:nvPr/>
        </p:nvSpPr>
        <p:spPr bwMode="auto">
          <a:xfrm>
            <a:off x="7614709" y="555228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sp>
        <p:nvSpPr>
          <p:cNvPr id="16" name="Rectangle 14">
            <a:extLst>
              <a:ext uri="{FF2B5EF4-FFF2-40B4-BE49-F238E27FC236}">
                <a16:creationId xmlns:a16="http://schemas.microsoft.com/office/drawing/2014/main" id="{16F3EF2B-53B9-9637-B161-4CA58797B14C}"/>
              </a:ext>
            </a:extLst>
          </p:cNvPr>
          <p:cNvSpPr>
            <a:spLocks noChangeArrowheads="1"/>
          </p:cNvSpPr>
          <p:nvPr/>
        </p:nvSpPr>
        <p:spPr bwMode="auto">
          <a:xfrm>
            <a:off x="1312334" y="593513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sp>
        <p:nvSpPr>
          <p:cNvPr id="20" name="テキスト ボックス 19">
            <a:extLst>
              <a:ext uri="{FF2B5EF4-FFF2-40B4-BE49-F238E27FC236}">
                <a16:creationId xmlns:a16="http://schemas.microsoft.com/office/drawing/2014/main" id="{7A7611AD-A999-510C-2CE1-55AB55015ABF}"/>
              </a:ext>
            </a:extLst>
          </p:cNvPr>
          <p:cNvSpPr txBox="1"/>
          <p:nvPr/>
        </p:nvSpPr>
        <p:spPr>
          <a:xfrm>
            <a:off x="843910" y="411082"/>
            <a:ext cx="6096000" cy="369332"/>
          </a:xfrm>
          <a:prstGeom prst="rect">
            <a:avLst/>
          </a:prstGeom>
          <a:noFill/>
        </p:spPr>
        <p:txBody>
          <a:bodyPr wrap="square">
            <a:spAutoFit/>
          </a:bodyPr>
          <a:lstStyle/>
          <a:p>
            <a:r>
              <a:rPr lang="en-US" altLang="ja-JP" b="1" dirty="0">
                <a:solidFill>
                  <a:srgbClr val="0070C0"/>
                </a:solidFill>
              </a:rPr>
              <a:t>LC-CO2 calculation of the CO2 circulation system</a:t>
            </a:r>
            <a:endParaRPr lang="ja-JP" altLang="en-US" b="1" dirty="0">
              <a:solidFill>
                <a:srgbClr val="0070C0"/>
              </a:solidFill>
            </a:endParaRPr>
          </a:p>
        </p:txBody>
      </p:sp>
      <p:sp>
        <p:nvSpPr>
          <p:cNvPr id="21" name="Rectangle 16">
            <a:extLst>
              <a:ext uri="{FF2B5EF4-FFF2-40B4-BE49-F238E27FC236}">
                <a16:creationId xmlns:a16="http://schemas.microsoft.com/office/drawing/2014/main" id="{DA7CBF1D-EF31-BF5D-1135-552423552BE9}"/>
              </a:ext>
            </a:extLst>
          </p:cNvPr>
          <p:cNvSpPr>
            <a:spLocks noChangeArrowheads="1"/>
          </p:cNvSpPr>
          <p:nvPr/>
        </p:nvSpPr>
        <p:spPr bwMode="auto">
          <a:xfrm>
            <a:off x="6273800" y="109828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graphicFrame>
        <p:nvGraphicFramePr>
          <p:cNvPr id="22" name="オブジェクト 21">
            <a:extLst>
              <a:ext uri="{FF2B5EF4-FFF2-40B4-BE49-F238E27FC236}">
                <a16:creationId xmlns:a16="http://schemas.microsoft.com/office/drawing/2014/main" id="{A1387134-FD0D-4341-7686-0FEC2A6C5545}"/>
              </a:ext>
            </a:extLst>
          </p:cNvPr>
          <p:cNvGraphicFramePr>
            <a:graphicFrameLocks noChangeAspect="1"/>
          </p:cNvGraphicFramePr>
          <p:nvPr>
            <p:extLst>
              <p:ext uri="{D42A27DB-BD31-4B8C-83A1-F6EECF244321}">
                <p14:modId xmlns:p14="http://schemas.microsoft.com/office/powerpoint/2010/main" val="3634316208"/>
              </p:ext>
            </p:extLst>
          </p:nvPr>
        </p:nvGraphicFramePr>
        <p:xfrm>
          <a:off x="1193271" y="1599461"/>
          <a:ext cx="3200400" cy="1066800"/>
        </p:xfrm>
        <a:graphic>
          <a:graphicData uri="http://schemas.openxmlformats.org/presentationml/2006/ole">
            <mc:AlternateContent xmlns:mc="http://schemas.openxmlformats.org/markup-compatibility/2006">
              <mc:Choice xmlns:v="urn:schemas-microsoft-com:vml" Requires="v">
                <p:oleObj name="Equation" r:id="rId2" imgW="2133600" imgH="711200" progId="Equation.DSMT4">
                  <p:embed/>
                </p:oleObj>
              </mc:Choice>
              <mc:Fallback>
                <p:oleObj name="Equation" r:id="rId2" imgW="2133600" imgH="711200" progId="Equation.DSMT4">
                  <p:embed/>
                  <p:pic>
                    <p:nvPicPr>
                      <p:cNvPr id="0" name="Object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3271" y="1599461"/>
                        <a:ext cx="3200400" cy="1066800"/>
                      </a:xfrm>
                      <a:prstGeom prst="rect">
                        <a:avLst/>
                      </a:prstGeom>
                      <a:noFill/>
                    </p:spPr>
                  </p:pic>
                </p:oleObj>
              </mc:Fallback>
            </mc:AlternateContent>
          </a:graphicData>
        </a:graphic>
      </p:graphicFrame>
      <p:graphicFrame>
        <p:nvGraphicFramePr>
          <p:cNvPr id="24" name="オブジェクト 23">
            <a:extLst>
              <a:ext uri="{FF2B5EF4-FFF2-40B4-BE49-F238E27FC236}">
                <a16:creationId xmlns:a16="http://schemas.microsoft.com/office/drawing/2014/main" id="{950FB391-31F2-51BC-4460-DCE057062DE4}"/>
              </a:ext>
            </a:extLst>
          </p:cNvPr>
          <p:cNvGraphicFramePr>
            <a:graphicFrameLocks noChangeAspect="1"/>
          </p:cNvGraphicFramePr>
          <p:nvPr>
            <p:extLst>
              <p:ext uri="{D42A27DB-BD31-4B8C-83A1-F6EECF244321}">
                <p14:modId xmlns:p14="http://schemas.microsoft.com/office/powerpoint/2010/main" val="3858382379"/>
              </p:ext>
            </p:extLst>
          </p:nvPr>
        </p:nvGraphicFramePr>
        <p:xfrm>
          <a:off x="1723205" y="3671391"/>
          <a:ext cx="3562350" cy="723900"/>
        </p:xfrm>
        <a:graphic>
          <a:graphicData uri="http://schemas.openxmlformats.org/presentationml/2006/ole">
            <mc:AlternateContent xmlns:mc="http://schemas.openxmlformats.org/markup-compatibility/2006">
              <mc:Choice xmlns:v="urn:schemas-microsoft-com:vml" Requires="v">
                <p:oleObj name="Equation" r:id="rId4" imgW="2374900" imgH="482600" progId="Equation.DSMT4">
                  <p:embed/>
                </p:oleObj>
              </mc:Choice>
              <mc:Fallback>
                <p:oleObj name="Equation" r:id="rId4" imgW="2374900" imgH="482600" progId="Equation.DSMT4">
                  <p:embed/>
                  <p:pic>
                    <p:nvPicPr>
                      <p:cNvPr id="0" name="Object 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23205" y="3671391"/>
                        <a:ext cx="3562350" cy="72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5" name="Rectangle 20">
            <a:extLst>
              <a:ext uri="{FF2B5EF4-FFF2-40B4-BE49-F238E27FC236}">
                <a16:creationId xmlns:a16="http://schemas.microsoft.com/office/drawing/2014/main" id="{DF53058C-F28A-7B04-76AF-98194250F3B6}"/>
              </a:ext>
            </a:extLst>
          </p:cNvPr>
          <p:cNvSpPr>
            <a:spLocks noChangeArrowheads="1"/>
          </p:cNvSpPr>
          <p:nvPr/>
        </p:nvSpPr>
        <p:spPr bwMode="auto">
          <a:xfrm>
            <a:off x="6273800" y="284241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graphicFrame>
        <p:nvGraphicFramePr>
          <p:cNvPr id="26" name="オブジェクト 25">
            <a:extLst>
              <a:ext uri="{FF2B5EF4-FFF2-40B4-BE49-F238E27FC236}">
                <a16:creationId xmlns:a16="http://schemas.microsoft.com/office/drawing/2014/main" id="{B99E5EB0-C696-65E6-2DF9-25BED912FEBD}"/>
              </a:ext>
            </a:extLst>
          </p:cNvPr>
          <p:cNvGraphicFramePr>
            <a:graphicFrameLocks noChangeAspect="1"/>
          </p:cNvGraphicFramePr>
          <p:nvPr>
            <p:extLst>
              <p:ext uri="{D42A27DB-BD31-4B8C-83A1-F6EECF244321}">
                <p14:modId xmlns:p14="http://schemas.microsoft.com/office/powerpoint/2010/main" val="1460140395"/>
              </p:ext>
            </p:extLst>
          </p:nvPr>
        </p:nvGraphicFramePr>
        <p:xfrm>
          <a:off x="1723205" y="5075422"/>
          <a:ext cx="3123900" cy="761940"/>
        </p:xfrm>
        <a:graphic>
          <a:graphicData uri="http://schemas.openxmlformats.org/presentationml/2006/ole">
            <mc:AlternateContent xmlns:mc="http://schemas.openxmlformats.org/markup-compatibility/2006">
              <mc:Choice xmlns:v="urn:schemas-microsoft-com:vml" Requires="v">
                <p:oleObj name="Equation" r:id="rId6" imgW="2082600" imgH="507960" progId="Equation.DSMT4">
                  <p:embed/>
                </p:oleObj>
              </mc:Choice>
              <mc:Fallback>
                <p:oleObj name="Equation" r:id="rId6" imgW="2082600" imgH="507960" progId="Equation.DSMT4">
                  <p:embed/>
                  <p:pic>
                    <p:nvPicPr>
                      <p:cNvPr id="0" name="Object 19"/>
                      <p:cNvPicPr>
                        <a:picLocks noChangeAspect="1" noChangeArrowheads="1"/>
                      </p:cNvPicPr>
                      <p:nvPr/>
                    </p:nvPicPr>
                    <p:blipFill>
                      <a:blip r:embed="rId7"/>
                      <a:srcRect/>
                      <a:stretch>
                        <a:fillRect/>
                      </a:stretch>
                    </p:blipFill>
                    <p:spPr bwMode="auto">
                      <a:xfrm>
                        <a:off x="1723205" y="5075422"/>
                        <a:ext cx="3123900" cy="76194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8" name="オブジェクト 27">
            <a:extLst>
              <a:ext uri="{FF2B5EF4-FFF2-40B4-BE49-F238E27FC236}">
                <a16:creationId xmlns:a16="http://schemas.microsoft.com/office/drawing/2014/main" id="{D3B76B37-E3E5-9C86-39A6-431205B3BB72}"/>
              </a:ext>
            </a:extLst>
          </p:cNvPr>
          <p:cNvGraphicFramePr>
            <a:graphicFrameLocks noChangeAspect="1"/>
          </p:cNvGraphicFramePr>
          <p:nvPr>
            <p:extLst>
              <p:ext uri="{D42A27DB-BD31-4B8C-83A1-F6EECF244321}">
                <p14:modId xmlns:p14="http://schemas.microsoft.com/office/powerpoint/2010/main" val="2118974242"/>
              </p:ext>
            </p:extLst>
          </p:nvPr>
        </p:nvGraphicFramePr>
        <p:xfrm>
          <a:off x="6677217" y="3650983"/>
          <a:ext cx="3143250" cy="723900"/>
        </p:xfrm>
        <a:graphic>
          <a:graphicData uri="http://schemas.openxmlformats.org/presentationml/2006/ole">
            <mc:AlternateContent xmlns:mc="http://schemas.openxmlformats.org/markup-compatibility/2006">
              <mc:Choice xmlns:v="urn:schemas-microsoft-com:vml" Requires="v">
                <p:oleObj name="Equation" r:id="rId8" imgW="2095500" imgH="482600" progId="Equation.DSMT4">
                  <p:embed/>
                </p:oleObj>
              </mc:Choice>
              <mc:Fallback>
                <p:oleObj name="Equation" r:id="rId8" imgW="2095500" imgH="482600" progId="Equation.DSMT4">
                  <p:embed/>
                  <p:pic>
                    <p:nvPicPr>
                      <p:cNvPr id="0" name="Object 2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77217" y="3650983"/>
                        <a:ext cx="3143250" cy="72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9" name="Rectangle 24">
            <a:extLst>
              <a:ext uri="{FF2B5EF4-FFF2-40B4-BE49-F238E27FC236}">
                <a16:creationId xmlns:a16="http://schemas.microsoft.com/office/drawing/2014/main" id="{E688BC05-5124-765C-F761-A38807FAD375}"/>
              </a:ext>
            </a:extLst>
          </p:cNvPr>
          <p:cNvSpPr>
            <a:spLocks noChangeArrowheads="1"/>
          </p:cNvSpPr>
          <p:nvPr/>
        </p:nvSpPr>
        <p:spPr bwMode="auto">
          <a:xfrm>
            <a:off x="6298141" y="477307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graphicFrame>
        <p:nvGraphicFramePr>
          <p:cNvPr id="30" name="オブジェクト 29">
            <a:extLst>
              <a:ext uri="{FF2B5EF4-FFF2-40B4-BE49-F238E27FC236}">
                <a16:creationId xmlns:a16="http://schemas.microsoft.com/office/drawing/2014/main" id="{C954BE15-C00A-C348-F876-25F41852D992}"/>
              </a:ext>
            </a:extLst>
          </p:cNvPr>
          <p:cNvGraphicFramePr>
            <a:graphicFrameLocks noChangeAspect="1"/>
          </p:cNvGraphicFramePr>
          <p:nvPr>
            <p:extLst>
              <p:ext uri="{D42A27DB-BD31-4B8C-83A1-F6EECF244321}">
                <p14:modId xmlns:p14="http://schemas.microsoft.com/office/powerpoint/2010/main" val="3996265680"/>
              </p:ext>
            </p:extLst>
          </p:nvPr>
        </p:nvGraphicFramePr>
        <p:xfrm>
          <a:off x="6675438" y="4994275"/>
          <a:ext cx="3219450" cy="723900"/>
        </p:xfrm>
        <a:graphic>
          <a:graphicData uri="http://schemas.openxmlformats.org/presentationml/2006/ole">
            <mc:AlternateContent xmlns:mc="http://schemas.openxmlformats.org/markup-compatibility/2006">
              <mc:Choice xmlns:v="urn:schemas-microsoft-com:vml" Requires="v">
                <p:oleObj name="Equation" r:id="rId10" imgW="2145960" imgH="482400" progId="Equation.DSMT4">
                  <p:embed/>
                </p:oleObj>
              </mc:Choice>
              <mc:Fallback>
                <p:oleObj name="Equation" r:id="rId10" imgW="2145960" imgH="482400" progId="Equation.DSMT4">
                  <p:embed/>
                  <p:pic>
                    <p:nvPicPr>
                      <p:cNvPr id="0" name="Object 23"/>
                      <p:cNvPicPr>
                        <a:picLocks noChangeAspect="1" noChangeArrowheads="1"/>
                      </p:cNvPicPr>
                      <p:nvPr/>
                    </p:nvPicPr>
                    <p:blipFill>
                      <a:blip r:embed="rId11"/>
                      <a:srcRect/>
                      <a:stretch>
                        <a:fillRect/>
                      </a:stretch>
                    </p:blipFill>
                    <p:spPr bwMode="auto">
                      <a:xfrm>
                        <a:off x="6675438" y="4994275"/>
                        <a:ext cx="3219450" cy="72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2" name="スライド番号プレースホルダー 31">
            <a:extLst>
              <a:ext uri="{FF2B5EF4-FFF2-40B4-BE49-F238E27FC236}">
                <a16:creationId xmlns:a16="http://schemas.microsoft.com/office/drawing/2014/main" id="{009864E3-4FFA-612E-EAB3-34D73983148A}"/>
              </a:ext>
            </a:extLst>
          </p:cNvPr>
          <p:cNvSpPr>
            <a:spLocks noGrp="1"/>
          </p:cNvSpPr>
          <p:nvPr>
            <p:ph type="sldNum" sz="quarter" idx="12"/>
          </p:nvPr>
        </p:nvSpPr>
        <p:spPr/>
        <p:txBody>
          <a:bodyPr/>
          <a:lstStyle/>
          <a:p>
            <a:fld id="{337354BD-5380-4451-B293-4A25DA93DDCA}" type="slidenum">
              <a:rPr kumimoji="1" lang="ja-JP" altLang="en-US" smtClean="0"/>
              <a:t>16</a:t>
            </a:fld>
            <a:endParaRPr kumimoji="1" lang="ja-JP" altLang="en-US"/>
          </a:p>
        </p:txBody>
      </p:sp>
      <p:sp>
        <p:nvSpPr>
          <p:cNvPr id="33" name="正方形/長方形 32">
            <a:extLst>
              <a:ext uri="{FF2B5EF4-FFF2-40B4-BE49-F238E27FC236}">
                <a16:creationId xmlns:a16="http://schemas.microsoft.com/office/drawing/2014/main" id="{6A573055-CDFF-6D9D-2223-CF501837F469}"/>
              </a:ext>
            </a:extLst>
          </p:cNvPr>
          <p:cNvSpPr/>
          <p:nvPr/>
        </p:nvSpPr>
        <p:spPr>
          <a:xfrm>
            <a:off x="2812508" y="1419039"/>
            <a:ext cx="413013" cy="1423375"/>
          </a:xfrm>
          <a:prstGeom prst="rect">
            <a:avLst/>
          </a:prstGeom>
          <a:solidFill>
            <a:schemeClr val="accent2">
              <a:lumMod val="40000"/>
              <a:lumOff val="60000"/>
              <a:alpha val="20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4" name="正方形/長方形 33">
            <a:extLst>
              <a:ext uri="{FF2B5EF4-FFF2-40B4-BE49-F238E27FC236}">
                <a16:creationId xmlns:a16="http://schemas.microsoft.com/office/drawing/2014/main" id="{63714DE2-CEF9-E421-E062-8D2328CBB74A}"/>
              </a:ext>
            </a:extLst>
          </p:cNvPr>
          <p:cNvSpPr/>
          <p:nvPr/>
        </p:nvSpPr>
        <p:spPr>
          <a:xfrm>
            <a:off x="1077914" y="2330223"/>
            <a:ext cx="3562349" cy="388625"/>
          </a:xfrm>
          <a:prstGeom prst="rect">
            <a:avLst/>
          </a:prstGeom>
          <a:solidFill>
            <a:schemeClr val="accent2">
              <a:lumMod val="40000"/>
              <a:lumOff val="60000"/>
              <a:alpha val="20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aphicFrame>
        <p:nvGraphicFramePr>
          <p:cNvPr id="35" name="オブジェクト 34">
            <a:extLst>
              <a:ext uri="{FF2B5EF4-FFF2-40B4-BE49-F238E27FC236}">
                <a16:creationId xmlns:a16="http://schemas.microsoft.com/office/drawing/2014/main" id="{16876019-68AF-7CF8-9EAA-A2881BF5B6D6}"/>
              </a:ext>
            </a:extLst>
          </p:cNvPr>
          <p:cNvGraphicFramePr>
            <a:graphicFrameLocks noChangeAspect="1"/>
          </p:cNvGraphicFramePr>
          <p:nvPr>
            <p:extLst>
              <p:ext uri="{D42A27DB-BD31-4B8C-83A1-F6EECF244321}">
                <p14:modId xmlns:p14="http://schemas.microsoft.com/office/powerpoint/2010/main" val="2861114364"/>
              </p:ext>
            </p:extLst>
          </p:nvPr>
        </p:nvGraphicFramePr>
        <p:xfrm>
          <a:off x="6637861" y="2118514"/>
          <a:ext cx="3295650" cy="723900"/>
        </p:xfrm>
        <a:graphic>
          <a:graphicData uri="http://schemas.openxmlformats.org/presentationml/2006/ole">
            <mc:AlternateContent xmlns:mc="http://schemas.openxmlformats.org/markup-compatibility/2006">
              <mc:Choice xmlns:v="urn:schemas-microsoft-com:vml" Requires="v">
                <p:oleObj name="Equation" r:id="rId12" imgW="2197080" imgH="482400" progId="Equation.DSMT4">
                  <p:embed/>
                </p:oleObj>
              </mc:Choice>
              <mc:Fallback>
                <p:oleObj name="Equation" r:id="rId12" imgW="2197080" imgH="482400" progId="Equation.DSMT4">
                  <p:embed/>
                  <p:pic>
                    <p:nvPicPr>
                      <p:cNvPr id="24" name="オブジェクト 23">
                        <a:extLst>
                          <a:ext uri="{FF2B5EF4-FFF2-40B4-BE49-F238E27FC236}">
                            <a16:creationId xmlns:a16="http://schemas.microsoft.com/office/drawing/2014/main" id="{950FB391-31F2-51BC-4460-DCE057062DE4}"/>
                          </a:ext>
                        </a:extLst>
                      </p:cNvPr>
                      <p:cNvPicPr>
                        <a:picLocks noChangeAspect="1" noChangeArrowheads="1"/>
                      </p:cNvPicPr>
                      <p:nvPr/>
                    </p:nvPicPr>
                    <p:blipFill>
                      <a:blip r:embed="rId13"/>
                      <a:srcRect/>
                      <a:stretch>
                        <a:fillRect/>
                      </a:stretch>
                    </p:blipFill>
                    <p:spPr bwMode="auto">
                      <a:xfrm>
                        <a:off x="6637861" y="2118514"/>
                        <a:ext cx="3295650" cy="72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6" name="矢印: 右 35">
            <a:extLst>
              <a:ext uri="{FF2B5EF4-FFF2-40B4-BE49-F238E27FC236}">
                <a16:creationId xmlns:a16="http://schemas.microsoft.com/office/drawing/2014/main" id="{8C9AA4C3-E6E1-542B-9B5D-B40E33530A59}"/>
              </a:ext>
            </a:extLst>
          </p:cNvPr>
          <p:cNvSpPr/>
          <p:nvPr/>
        </p:nvSpPr>
        <p:spPr>
          <a:xfrm>
            <a:off x="5355771" y="2330223"/>
            <a:ext cx="351693" cy="32664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7" name="テキスト ボックス 36">
            <a:extLst>
              <a:ext uri="{FF2B5EF4-FFF2-40B4-BE49-F238E27FC236}">
                <a16:creationId xmlns:a16="http://schemas.microsoft.com/office/drawing/2014/main" id="{93D6A7D8-D69C-9CB8-592E-EC4CBDE096CC}"/>
              </a:ext>
            </a:extLst>
          </p:cNvPr>
          <p:cNvSpPr txBox="1"/>
          <p:nvPr/>
        </p:nvSpPr>
        <p:spPr>
          <a:xfrm>
            <a:off x="5048491" y="1786592"/>
            <a:ext cx="1749874" cy="369332"/>
          </a:xfrm>
          <a:prstGeom prst="rect">
            <a:avLst/>
          </a:prstGeom>
          <a:noFill/>
        </p:spPr>
        <p:txBody>
          <a:bodyPr wrap="square" rtlCol="0">
            <a:spAutoFit/>
          </a:bodyPr>
          <a:lstStyle/>
          <a:p>
            <a:r>
              <a:rPr kumimoji="1" lang="en-US" altLang="ja-JP" dirty="0"/>
              <a:t>Exogenization</a:t>
            </a:r>
            <a:endParaRPr kumimoji="1" lang="ja-JP" altLang="en-US" dirty="0"/>
          </a:p>
        </p:txBody>
      </p:sp>
      <p:sp>
        <p:nvSpPr>
          <p:cNvPr id="38" name="矢印: 右 37">
            <a:extLst>
              <a:ext uri="{FF2B5EF4-FFF2-40B4-BE49-F238E27FC236}">
                <a16:creationId xmlns:a16="http://schemas.microsoft.com/office/drawing/2014/main" id="{7A3A509B-C23C-3ABF-6554-ED64EF2FCCBD}"/>
              </a:ext>
            </a:extLst>
          </p:cNvPr>
          <p:cNvSpPr/>
          <p:nvPr/>
        </p:nvSpPr>
        <p:spPr>
          <a:xfrm>
            <a:off x="1055674" y="3870019"/>
            <a:ext cx="351693" cy="32664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9" name="矢印: 右 38">
            <a:extLst>
              <a:ext uri="{FF2B5EF4-FFF2-40B4-BE49-F238E27FC236}">
                <a16:creationId xmlns:a16="http://schemas.microsoft.com/office/drawing/2014/main" id="{C94573E7-4D08-5D3C-3567-79501E288B66}"/>
              </a:ext>
            </a:extLst>
          </p:cNvPr>
          <p:cNvSpPr/>
          <p:nvPr/>
        </p:nvSpPr>
        <p:spPr>
          <a:xfrm>
            <a:off x="1055673" y="5267887"/>
            <a:ext cx="351693" cy="32664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0" name="テキスト ボックス 39">
            <a:extLst>
              <a:ext uri="{FF2B5EF4-FFF2-40B4-BE49-F238E27FC236}">
                <a16:creationId xmlns:a16="http://schemas.microsoft.com/office/drawing/2014/main" id="{D8E86A33-5736-9131-D1A8-91BAD508015A}"/>
              </a:ext>
            </a:extLst>
          </p:cNvPr>
          <p:cNvSpPr txBox="1"/>
          <p:nvPr/>
        </p:nvSpPr>
        <p:spPr>
          <a:xfrm>
            <a:off x="1723205" y="4572795"/>
            <a:ext cx="3123900" cy="369332"/>
          </a:xfrm>
          <a:prstGeom prst="rect">
            <a:avLst/>
          </a:prstGeom>
          <a:noFill/>
        </p:spPr>
        <p:txBody>
          <a:bodyPr wrap="square" rtlCol="0">
            <a:spAutoFit/>
          </a:bodyPr>
          <a:lstStyle/>
          <a:p>
            <a:r>
              <a:rPr kumimoji="1" lang="en-US" altLang="ja-JP" dirty="0"/>
              <a:t>Induced production</a:t>
            </a:r>
            <a:endParaRPr kumimoji="1" lang="ja-JP" altLang="en-US" dirty="0"/>
          </a:p>
        </p:txBody>
      </p:sp>
      <p:sp>
        <p:nvSpPr>
          <p:cNvPr id="41" name="テキスト ボックス 40">
            <a:extLst>
              <a:ext uri="{FF2B5EF4-FFF2-40B4-BE49-F238E27FC236}">
                <a16:creationId xmlns:a16="http://schemas.microsoft.com/office/drawing/2014/main" id="{5D7878A7-938C-BAAD-6851-96CCD7CEC111}"/>
              </a:ext>
            </a:extLst>
          </p:cNvPr>
          <p:cNvSpPr txBox="1"/>
          <p:nvPr/>
        </p:nvSpPr>
        <p:spPr>
          <a:xfrm>
            <a:off x="6496323" y="3124601"/>
            <a:ext cx="4455519" cy="369332"/>
          </a:xfrm>
          <a:prstGeom prst="rect">
            <a:avLst/>
          </a:prstGeom>
          <a:noFill/>
        </p:spPr>
        <p:txBody>
          <a:bodyPr wrap="square" rtlCol="0">
            <a:spAutoFit/>
          </a:bodyPr>
          <a:lstStyle/>
          <a:p>
            <a:r>
              <a:rPr kumimoji="1" lang="en-US" altLang="ja-JP" dirty="0"/>
              <a:t>CO</a:t>
            </a:r>
            <a:r>
              <a:rPr kumimoji="1" lang="en-US" altLang="ja-JP" baseline="-25000" dirty="0"/>
              <a:t>2</a:t>
            </a:r>
            <a:r>
              <a:rPr kumimoji="1" lang="en-US" altLang="ja-JP" dirty="0"/>
              <a:t> emissions, except the 3</a:t>
            </a:r>
            <a:r>
              <a:rPr kumimoji="1" lang="en-US" altLang="ja-JP" baseline="30000" dirty="0"/>
              <a:t>rd</a:t>
            </a:r>
            <a:r>
              <a:rPr kumimoji="1" lang="en-US" altLang="ja-JP" dirty="0"/>
              <a:t> sector</a:t>
            </a:r>
            <a:endParaRPr kumimoji="1" lang="ja-JP" altLang="en-US" dirty="0"/>
          </a:p>
        </p:txBody>
      </p:sp>
      <p:sp>
        <p:nvSpPr>
          <p:cNvPr id="43" name="正方形/長方形 42">
            <a:extLst>
              <a:ext uri="{FF2B5EF4-FFF2-40B4-BE49-F238E27FC236}">
                <a16:creationId xmlns:a16="http://schemas.microsoft.com/office/drawing/2014/main" id="{57585B93-BC1C-659F-EC5E-C66128287641}"/>
              </a:ext>
            </a:extLst>
          </p:cNvPr>
          <p:cNvSpPr/>
          <p:nvPr/>
        </p:nvSpPr>
        <p:spPr>
          <a:xfrm>
            <a:off x="6409013" y="3540991"/>
            <a:ext cx="3759919" cy="1039893"/>
          </a:xfrm>
          <a:prstGeom prst="rect">
            <a:avLst/>
          </a:prstGeom>
          <a:no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4" name="正方形/長方形 43">
            <a:extLst>
              <a:ext uri="{FF2B5EF4-FFF2-40B4-BE49-F238E27FC236}">
                <a16:creationId xmlns:a16="http://schemas.microsoft.com/office/drawing/2014/main" id="{56E87504-F2CC-B335-D855-1E82FAECEDA6}"/>
              </a:ext>
            </a:extLst>
          </p:cNvPr>
          <p:cNvSpPr/>
          <p:nvPr/>
        </p:nvSpPr>
        <p:spPr>
          <a:xfrm>
            <a:off x="6405203" y="4817435"/>
            <a:ext cx="3759919" cy="1039893"/>
          </a:xfrm>
          <a:prstGeom prst="rect">
            <a:avLst/>
          </a:prstGeom>
          <a:no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Rectangle 2">
            <a:extLst>
              <a:ext uri="{FF2B5EF4-FFF2-40B4-BE49-F238E27FC236}">
                <a16:creationId xmlns:a16="http://schemas.microsoft.com/office/drawing/2014/main" id="{B5A304E4-05CC-FD94-4619-F5193058DA8E}"/>
              </a:ext>
            </a:extLst>
          </p:cNvPr>
          <p:cNvSpPr>
            <a:spLocks noChangeArrowheads="1"/>
          </p:cNvSpPr>
          <p:nvPr/>
        </p:nvSpPr>
        <p:spPr bwMode="auto">
          <a:xfrm>
            <a:off x="6637861" y="6143141"/>
            <a:ext cx="1593185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ja-JP" altLang="en-US"/>
          </a:p>
        </p:txBody>
      </p:sp>
      <p:graphicFrame>
        <p:nvGraphicFramePr>
          <p:cNvPr id="3" name="オブジェクト 2">
            <a:extLst>
              <a:ext uri="{FF2B5EF4-FFF2-40B4-BE49-F238E27FC236}">
                <a16:creationId xmlns:a16="http://schemas.microsoft.com/office/drawing/2014/main" id="{06A385CE-688C-330B-C2AF-C5F9990DF126}"/>
              </a:ext>
            </a:extLst>
          </p:cNvPr>
          <p:cNvGraphicFramePr>
            <a:graphicFrameLocks noChangeAspect="1"/>
          </p:cNvGraphicFramePr>
          <p:nvPr>
            <p:extLst>
              <p:ext uri="{D42A27DB-BD31-4B8C-83A1-F6EECF244321}">
                <p14:modId xmlns:p14="http://schemas.microsoft.com/office/powerpoint/2010/main" val="224291932"/>
              </p:ext>
            </p:extLst>
          </p:nvPr>
        </p:nvGraphicFramePr>
        <p:xfrm>
          <a:off x="6637861" y="6081222"/>
          <a:ext cx="2318161" cy="560601"/>
        </p:xfrm>
        <a:graphic>
          <a:graphicData uri="http://schemas.openxmlformats.org/presentationml/2006/ole">
            <mc:AlternateContent xmlns:mc="http://schemas.openxmlformats.org/markup-compatibility/2006">
              <mc:Choice xmlns:v="urn:schemas-microsoft-com:vml" Requires="v">
                <p:oleObj name="Equation" r:id="rId14" imgW="1459866" imgH="355446" progId="Equation.DSMT4">
                  <p:embed/>
                </p:oleObj>
              </mc:Choice>
              <mc:Fallback>
                <p:oleObj name="Equation" r:id="rId14" imgW="1459866" imgH="355446" progId="Equation.DSMT4">
                  <p:embed/>
                  <p:pic>
                    <p:nvPicPr>
                      <p:cNvPr id="0" name="Object 1"/>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637861" y="6081222"/>
                        <a:ext cx="2318161" cy="560601"/>
                      </a:xfrm>
                      <a:prstGeom prst="rect">
                        <a:avLst/>
                      </a:prstGeom>
                      <a:noFill/>
                    </p:spPr>
                  </p:pic>
                </p:oleObj>
              </mc:Fallback>
            </mc:AlternateContent>
          </a:graphicData>
        </a:graphic>
      </p:graphicFrame>
      <p:sp>
        <p:nvSpPr>
          <p:cNvPr id="4" name="星: 5 pt 3">
            <a:extLst>
              <a:ext uri="{FF2B5EF4-FFF2-40B4-BE49-F238E27FC236}">
                <a16:creationId xmlns:a16="http://schemas.microsoft.com/office/drawing/2014/main" id="{E31DD44B-F4B4-67A0-D6C1-475B87543BF6}"/>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786339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2A637D7F-DB0F-DFA7-AC92-0F6B18865D0D}"/>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674D52BD-160C-9CE3-D2C8-F3392177514E}"/>
              </a:ext>
            </a:extLst>
          </p:cNvPr>
          <p:cNvSpPr>
            <a:spLocks noGrp="1"/>
          </p:cNvSpPr>
          <p:nvPr>
            <p:ph type="title"/>
          </p:nvPr>
        </p:nvSpPr>
        <p:spPr/>
        <p:txBody>
          <a:bodyPr/>
          <a:lstStyle/>
          <a:p>
            <a:r>
              <a:rPr kumimoji="1" lang="en-US" altLang="ja-JP" dirty="0"/>
              <a:t>Contents</a:t>
            </a:r>
            <a:endParaRPr kumimoji="1" lang="ja-JP" altLang="en-US" dirty="0"/>
          </a:p>
        </p:txBody>
      </p:sp>
      <p:sp>
        <p:nvSpPr>
          <p:cNvPr id="3" name="コンテンツ プレースホルダー 2">
            <a:extLst>
              <a:ext uri="{FF2B5EF4-FFF2-40B4-BE49-F238E27FC236}">
                <a16:creationId xmlns:a16="http://schemas.microsoft.com/office/drawing/2014/main" id="{3EAF2C7C-3A47-4109-F460-6BECDC7FDD8B}"/>
              </a:ext>
            </a:extLst>
          </p:cNvPr>
          <p:cNvSpPr>
            <a:spLocks noGrp="1"/>
          </p:cNvSpPr>
          <p:nvPr>
            <p:ph idx="1"/>
          </p:nvPr>
        </p:nvSpPr>
        <p:spPr/>
        <p:txBody>
          <a:bodyPr>
            <a:normAutofit fontScale="92500" lnSpcReduction="10000"/>
          </a:bodyPr>
          <a:lstStyle/>
          <a:p>
            <a:pPr marL="514350" indent="-514350">
              <a:buFont typeface="+mj-lt"/>
              <a:buAutoNum type="arabicPeriod"/>
            </a:pPr>
            <a:r>
              <a:rPr kumimoji="1" lang="en-US" altLang="ja-JP" dirty="0">
                <a:solidFill>
                  <a:schemeClr val="accent6">
                    <a:lumMod val="60000"/>
                    <a:lumOff val="40000"/>
                  </a:schemeClr>
                </a:solidFill>
              </a:rPr>
              <a:t>Introduction</a:t>
            </a:r>
          </a:p>
          <a:p>
            <a:pPr marL="514350" indent="-514350">
              <a:buFont typeface="+mj-lt"/>
              <a:buAutoNum type="arabicPeriod"/>
            </a:pPr>
            <a:r>
              <a:rPr kumimoji="1" lang="en-US" altLang="ja-JP" dirty="0">
                <a:solidFill>
                  <a:schemeClr val="accent6">
                    <a:lumMod val="60000"/>
                    <a:lumOff val="40000"/>
                  </a:schemeClr>
                </a:solidFill>
              </a:rPr>
              <a:t>Background		</a:t>
            </a:r>
            <a:r>
              <a:rPr kumimoji="1" lang="en-US" altLang="ja-JP" dirty="0"/>
              <a:t>	</a:t>
            </a:r>
          </a:p>
          <a:p>
            <a:pPr marL="514350" indent="-514350">
              <a:buFont typeface="+mj-lt"/>
              <a:buAutoNum type="arabicPeriod"/>
            </a:pPr>
            <a:r>
              <a:rPr lang="en-US" altLang="ja-JP" dirty="0">
                <a:solidFill>
                  <a:schemeClr val="accent6">
                    <a:lumMod val="60000"/>
                    <a:lumOff val="40000"/>
                  </a:schemeClr>
                </a:solidFill>
              </a:rPr>
              <a:t>Input-output model		</a:t>
            </a:r>
          </a:p>
          <a:p>
            <a:pPr marL="514350" indent="-514350">
              <a:buFont typeface="+mj-lt"/>
              <a:buAutoNum type="arabicPeriod"/>
            </a:pPr>
            <a:r>
              <a:rPr kumimoji="1" lang="en-US" altLang="ja-JP" dirty="0"/>
              <a:t>Assumption of the CO2 circulation system and database	</a:t>
            </a:r>
            <a:r>
              <a:rPr kumimoji="1" lang="en-US" altLang="ja-JP" dirty="0">
                <a:solidFill>
                  <a:schemeClr val="accent6">
                    <a:lumMod val="60000"/>
                    <a:lumOff val="40000"/>
                  </a:schemeClr>
                </a:solidFill>
              </a:rPr>
              <a:t>	</a:t>
            </a:r>
          </a:p>
          <a:p>
            <a:pPr marL="514350" indent="-514350">
              <a:buFont typeface="+mj-lt"/>
              <a:buAutoNum type="arabicPeriod"/>
            </a:pPr>
            <a:r>
              <a:rPr kumimoji="1" lang="en-US" altLang="ja-JP" dirty="0">
                <a:solidFill>
                  <a:schemeClr val="accent6">
                    <a:lumMod val="60000"/>
                    <a:lumOff val="40000"/>
                  </a:schemeClr>
                </a:solidFill>
              </a:rPr>
              <a:t>Results				</a:t>
            </a:r>
          </a:p>
          <a:p>
            <a:pPr marL="514350" indent="-514350">
              <a:buFont typeface="+mj-lt"/>
              <a:buAutoNum type="arabicPeriod"/>
            </a:pPr>
            <a:r>
              <a:rPr kumimoji="1" lang="en-US" altLang="ja-JP" dirty="0">
                <a:solidFill>
                  <a:schemeClr val="accent6">
                    <a:lumMod val="60000"/>
                    <a:lumOff val="40000"/>
                  </a:schemeClr>
                </a:solidFill>
              </a:rPr>
              <a:t>Conclusions</a:t>
            </a:r>
          </a:p>
          <a:p>
            <a:pPr marL="0" indent="0">
              <a:buNone/>
            </a:pPr>
            <a:endParaRPr kumimoji="1" lang="en-US" altLang="ja-JP" dirty="0"/>
          </a:p>
          <a:p>
            <a:pPr marL="0" indent="0">
              <a:buNone/>
            </a:pPr>
            <a:r>
              <a:rPr kumimoji="1" lang="en-US" altLang="ja-JP" dirty="0">
                <a:solidFill>
                  <a:schemeClr val="accent6">
                    <a:lumMod val="60000"/>
                    <a:lumOff val="40000"/>
                  </a:schemeClr>
                </a:solidFill>
              </a:rPr>
              <a:t>Appendix A: Future changes in the input and CO2 emission coefficients in the electricity, and iron-steel sectors </a:t>
            </a:r>
          </a:p>
          <a:p>
            <a:pPr marL="0" indent="0">
              <a:buNone/>
            </a:pPr>
            <a:r>
              <a:rPr lang="en-US" altLang="ja-JP" dirty="0">
                <a:solidFill>
                  <a:schemeClr val="accent6">
                    <a:lumMod val="60000"/>
                    <a:lumOff val="40000"/>
                  </a:schemeClr>
                </a:solidFill>
              </a:rPr>
              <a:t>Appendix B: Multi-country input-output database </a:t>
            </a:r>
            <a:endParaRPr kumimoji="1" lang="ja-JP" altLang="en-US" dirty="0">
              <a:solidFill>
                <a:schemeClr val="accent6">
                  <a:lumMod val="60000"/>
                  <a:lumOff val="40000"/>
                </a:schemeClr>
              </a:solidFill>
            </a:endParaRPr>
          </a:p>
        </p:txBody>
      </p:sp>
      <p:sp>
        <p:nvSpPr>
          <p:cNvPr id="4" name="スライド番号プレースホルダー 3">
            <a:extLst>
              <a:ext uri="{FF2B5EF4-FFF2-40B4-BE49-F238E27FC236}">
                <a16:creationId xmlns:a16="http://schemas.microsoft.com/office/drawing/2014/main" id="{F8F061C0-6CD4-4E8C-0A50-ED96594D973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7354BD-5380-4451-B293-4A25DA93DDCA}" type="slidenum">
              <a:rPr kumimoji="1" lang="ja-JP" altLang="en-US" sz="1200" b="0" i="0" u="none" strike="noStrike" kern="1200" cap="none" spc="0" normalizeH="0" baseline="0" noProof="0" smtClean="0">
                <a:ln>
                  <a:noFill/>
                </a:ln>
                <a:solidFill>
                  <a:prstClr val="black">
                    <a:tint val="82000"/>
                  </a:prstClr>
                </a:solidFill>
                <a:effectLst/>
                <a:uLnTx/>
                <a:uFillTx/>
                <a:latin typeface="游ゴシック" panose="02110004020202020204"/>
                <a:ea typeface="游ゴシック" panose="020B0400000000000000" pitchFamily="50"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1" lang="ja-JP" altLang="en-US" sz="1200" b="0" i="0" u="none" strike="noStrike" kern="1200" cap="none" spc="0" normalizeH="0" baseline="0" noProof="0">
              <a:ln>
                <a:noFill/>
              </a:ln>
              <a:solidFill>
                <a:prstClr val="black">
                  <a:tint val="82000"/>
                </a:prstClr>
              </a:solidFill>
              <a:effectLst/>
              <a:uLnTx/>
              <a:uFillTx/>
              <a:latin typeface="游ゴシック" panose="02110004020202020204"/>
              <a:ea typeface="游ゴシック" panose="020B0400000000000000" pitchFamily="50" charset="-128"/>
              <a:cs typeface="+mn-cs"/>
            </a:endParaRPr>
          </a:p>
        </p:txBody>
      </p:sp>
    </p:spTree>
    <p:extLst>
      <p:ext uri="{BB962C8B-B14F-4D97-AF65-F5344CB8AC3E}">
        <p14:creationId xmlns:p14="http://schemas.microsoft.com/office/powerpoint/2010/main" val="11511738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D29384-C974-248A-9506-D64A4017A4A2}"/>
            </a:ext>
          </a:extLst>
        </p:cNvPr>
        <p:cNvGrpSpPr/>
        <p:nvPr/>
      </p:nvGrpSpPr>
      <p:grpSpPr>
        <a:xfrm>
          <a:off x="0" y="0"/>
          <a:ext cx="0" cy="0"/>
          <a:chOff x="0" y="0"/>
          <a:chExt cx="0" cy="0"/>
        </a:xfrm>
      </p:grpSpPr>
      <p:graphicFrame>
        <p:nvGraphicFramePr>
          <p:cNvPr id="3" name="図表 2">
            <a:extLst>
              <a:ext uri="{FF2B5EF4-FFF2-40B4-BE49-F238E27FC236}">
                <a16:creationId xmlns:a16="http://schemas.microsoft.com/office/drawing/2014/main" id="{C95DE5D1-C1DD-4C01-A95E-D9B46ACA0F1C}"/>
              </a:ext>
            </a:extLst>
          </p:cNvPr>
          <p:cNvGraphicFramePr/>
          <p:nvPr/>
        </p:nvGraphicFramePr>
        <p:xfrm>
          <a:off x="254000" y="492126"/>
          <a:ext cx="6739467" cy="35390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矢印: 左 8">
            <a:extLst>
              <a:ext uri="{FF2B5EF4-FFF2-40B4-BE49-F238E27FC236}">
                <a16:creationId xmlns:a16="http://schemas.microsoft.com/office/drawing/2014/main" id="{831CF2FE-9511-73FB-4888-095171540B2D}"/>
              </a:ext>
            </a:extLst>
          </p:cNvPr>
          <p:cNvSpPr/>
          <p:nvPr/>
        </p:nvSpPr>
        <p:spPr>
          <a:xfrm>
            <a:off x="9061448" y="4281486"/>
            <a:ext cx="491068" cy="236011"/>
          </a:xfrm>
          <a:prstGeom prst="left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kumimoji="1" lang="ja-JP" altLang="en-US"/>
          </a:p>
        </p:txBody>
      </p:sp>
      <p:sp>
        <p:nvSpPr>
          <p:cNvPr id="2" name="スライド番号プレースホルダー 1">
            <a:extLst>
              <a:ext uri="{FF2B5EF4-FFF2-40B4-BE49-F238E27FC236}">
                <a16:creationId xmlns:a16="http://schemas.microsoft.com/office/drawing/2014/main" id="{7CA213CD-3170-6D36-E334-9E08640282CC}"/>
              </a:ext>
            </a:extLst>
          </p:cNvPr>
          <p:cNvSpPr>
            <a:spLocks noGrp="1"/>
          </p:cNvSpPr>
          <p:nvPr>
            <p:ph type="sldNum" sz="quarter" idx="12"/>
          </p:nvPr>
        </p:nvSpPr>
        <p:spPr/>
        <p:txBody>
          <a:bodyPr/>
          <a:lstStyle/>
          <a:p>
            <a:fld id="{337354BD-5380-4451-B293-4A25DA93DDCA}" type="slidenum">
              <a:rPr kumimoji="1" lang="ja-JP" altLang="en-US" smtClean="0"/>
              <a:t>18</a:t>
            </a:fld>
            <a:endParaRPr kumimoji="1" lang="ja-JP" altLang="en-US"/>
          </a:p>
        </p:txBody>
      </p:sp>
      <p:sp>
        <p:nvSpPr>
          <p:cNvPr id="5" name="四角形: 角を丸くする 4">
            <a:extLst>
              <a:ext uri="{FF2B5EF4-FFF2-40B4-BE49-F238E27FC236}">
                <a16:creationId xmlns:a16="http://schemas.microsoft.com/office/drawing/2014/main" id="{151F15AB-2B7C-DDFE-D816-8CD2BABC9749}"/>
              </a:ext>
            </a:extLst>
          </p:cNvPr>
          <p:cNvSpPr/>
          <p:nvPr/>
        </p:nvSpPr>
        <p:spPr>
          <a:xfrm>
            <a:off x="5685366" y="3205164"/>
            <a:ext cx="1591733" cy="82602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dirty="0"/>
              <a:t>4H</a:t>
            </a:r>
            <a:r>
              <a:rPr kumimoji="1" lang="en-US" altLang="ja-JP" sz="1400" baseline="-25000" dirty="0"/>
              <a:t>2</a:t>
            </a:r>
            <a:endParaRPr kumimoji="1" lang="ja-JP" altLang="en-US" sz="1400" baseline="-25000" dirty="0"/>
          </a:p>
        </p:txBody>
      </p:sp>
      <p:sp>
        <p:nvSpPr>
          <p:cNvPr id="6" name="四角形: 角を丸くする 5">
            <a:extLst>
              <a:ext uri="{FF2B5EF4-FFF2-40B4-BE49-F238E27FC236}">
                <a16:creationId xmlns:a16="http://schemas.microsoft.com/office/drawing/2014/main" id="{E28C9BA0-E61F-6A93-53A5-2F6E1C4F3A34}"/>
              </a:ext>
            </a:extLst>
          </p:cNvPr>
          <p:cNvSpPr/>
          <p:nvPr/>
        </p:nvSpPr>
        <p:spPr>
          <a:xfrm>
            <a:off x="5685365" y="4767792"/>
            <a:ext cx="1591733" cy="7366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400" dirty="0"/>
              <a:t>2O</a:t>
            </a:r>
            <a:r>
              <a:rPr kumimoji="1" lang="en-US" altLang="ja-JP" sz="1400" baseline="-25000" dirty="0"/>
              <a:t>2</a:t>
            </a:r>
            <a:endParaRPr kumimoji="1" lang="ja-JP" altLang="en-US" sz="1400" baseline="-25000" dirty="0"/>
          </a:p>
        </p:txBody>
      </p:sp>
      <p:sp>
        <p:nvSpPr>
          <p:cNvPr id="7" name="四角形: 角を丸くする 6">
            <a:extLst>
              <a:ext uri="{FF2B5EF4-FFF2-40B4-BE49-F238E27FC236}">
                <a16:creationId xmlns:a16="http://schemas.microsoft.com/office/drawing/2014/main" id="{BDBF48AF-4F56-7304-CFC5-B6F7ECE349AD}"/>
              </a:ext>
            </a:extLst>
          </p:cNvPr>
          <p:cNvSpPr/>
          <p:nvPr/>
        </p:nvSpPr>
        <p:spPr>
          <a:xfrm>
            <a:off x="9732434" y="4032251"/>
            <a:ext cx="1591733" cy="7366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ja-JP" sz="1400" dirty="0"/>
              <a:t>2H</a:t>
            </a:r>
            <a:r>
              <a:rPr lang="en-US" altLang="ja-JP" sz="1400" baseline="-25000" dirty="0"/>
              <a:t>2</a:t>
            </a:r>
            <a:r>
              <a:rPr lang="en-US" altLang="ja-JP" sz="1400" dirty="0"/>
              <a:t>O</a:t>
            </a:r>
            <a:endParaRPr kumimoji="1" lang="ja-JP" altLang="en-US" sz="1400" dirty="0"/>
          </a:p>
        </p:txBody>
      </p:sp>
      <p:sp>
        <p:nvSpPr>
          <p:cNvPr id="8" name="四角形: 角を丸くする 7">
            <a:extLst>
              <a:ext uri="{FF2B5EF4-FFF2-40B4-BE49-F238E27FC236}">
                <a16:creationId xmlns:a16="http://schemas.microsoft.com/office/drawing/2014/main" id="{BCB93BE4-6C29-E36F-EEC6-17C495EE937A}"/>
              </a:ext>
            </a:extLst>
          </p:cNvPr>
          <p:cNvSpPr/>
          <p:nvPr/>
        </p:nvSpPr>
        <p:spPr>
          <a:xfrm>
            <a:off x="6324599" y="1532207"/>
            <a:ext cx="1591733" cy="79930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kumimoji="1" lang="en-US" altLang="ja-JP" sz="1400" dirty="0"/>
              <a:t>2H</a:t>
            </a:r>
            <a:r>
              <a:rPr kumimoji="1" lang="en-US" altLang="ja-JP" sz="1400" baseline="-25000" dirty="0"/>
              <a:t>2</a:t>
            </a:r>
            <a:r>
              <a:rPr kumimoji="1" lang="en-US" altLang="ja-JP" sz="1400" dirty="0"/>
              <a:t>O</a:t>
            </a:r>
            <a:endParaRPr kumimoji="1" lang="ja-JP" altLang="en-US" sz="1400" dirty="0"/>
          </a:p>
        </p:txBody>
      </p:sp>
      <p:sp>
        <p:nvSpPr>
          <p:cNvPr id="10" name="加算記号 9">
            <a:extLst>
              <a:ext uri="{FF2B5EF4-FFF2-40B4-BE49-F238E27FC236}">
                <a16:creationId xmlns:a16="http://schemas.microsoft.com/office/drawing/2014/main" id="{B285992A-B689-726C-D771-D2A0920813FD}"/>
              </a:ext>
            </a:extLst>
          </p:cNvPr>
          <p:cNvSpPr/>
          <p:nvPr/>
        </p:nvSpPr>
        <p:spPr>
          <a:xfrm>
            <a:off x="6316131" y="4239152"/>
            <a:ext cx="330200" cy="280989"/>
          </a:xfrm>
          <a:prstGeom prst="mathPlus">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kumimoji="1" lang="ja-JP" altLang="en-US"/>
          </a:p>
        </p:txBody>
      </p:sp>
      <p:sp>
        <p:nvSpPr>
          <p:cNvPr id="11" name="四角形: 角を丸くする 10">
            <a:extLst>
              <a:ext uri="{FF2B5EF4-FFF2-40B4-BE49-F238E27FC236}">
                <a16:creationId xmlns:a16="http://schemas.microsoft.com/office/drawing/2014/main" id="{29A935D1-FCC2-277F-6E41-615E6A93F6ED}"/>
              </a:ext>
            </a:extLst>
          </p:cNvPr>
          <p:cNvSpPr/>
          <p:nvPr/>
        </p:nvSpPr>
        <p:spPr>
          <a:xfrm>
            <a:off x="7433730" y="5363236"/>
            <a:ext cx="1591733" cy="7366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ja-JP" sz="1400" b="1" dirty="0">
                <a:solidFill>
                  <a:srgbClr val="0070C0"/>
                </a:solidFill>
              </a:rPr>
              <a:t>【Renewable energy power】</a:t>
            </a:r>
            <a:endParaRPr kumimoji="1" lang="ja-JP" altLang="en-US" sz="1400" b="1" dirty="0">
              <a:solidFill>
                <a:srgbClr val="0070C0"/>
              </a:solidFill>
            </a:endParaRPr>
          </a:p>
        </p:txBody>
      </p:sp>
      <p:sp>
        <p:nvSpPr>
          <p:cNvPr id="12" name="矢印: 上 11">
            <a:extLst>
              <a:ext uri="{FF2B5EF4-FFF2-40B4-BE49-F238E27FC236}">
                <a16:creationId xmlns:a16="http://schemas.microsoft.com/office/drawing/2014/main" id="{C46581C9-1BE9-3FA1-FCAE-715A0BCB9C29}"/>
              </a:ext>
            </a:extLst>
          </p:cNvPr>
          <p:cNvSpPr/>
          <p:nvPr/>
        </p:nvSpPr>
        <p:spPr>
          <a:xfrm>
            <a:off x="8127995" y="4906104"/>
            <a:ext cx="203205" cy="348521"/>
          </a:xfrm>
          <a:prstGeom prst="up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kumimoji="1" lang="ja-JP" altLang="en-US"/>
          </a:p>
        </p:txBody>
      </p:sp>
      <p:sp>
        <p:nvSpPr>
          <p:cNvPr id="13" name="四角形: 角を丸くする 12">
            <a:extLst>
              <a:ext uri="{FF2B5EF4-FFF2-40B4-BE49-F238E27FC236}">
                <a16:creationId xmlns:a16="http://schemas.microsoft.com/office/drawing/2014/main" id="{62921855-0F10-EA25-8D66-97C3C1E21597}"/>
              </a:ext>
            </a:extLst>
          </p:cNvPr>
          <p:cNvSpPr/>
          <p:nvPr/>
        </p:nvSpPr>
        <p:spPr>
          <a:xfrm>
            <a:off x="9652000" y="5363236"/>
            <a:ext cx="1672167" cy="7366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ja-JP" sz="1200" b="1" dirty="0">
                <a:solidFill>
                  <a:srgbClr val="0070C0"/>
                </a:solidFill>
              </a:rPr>
              <a:t>【Desalination】</a:t>
            </a:r>
            <a:endParaRPr kumimoji="1" lang="ja-JP" altLang="en-US" sz="1200" b="1" dirty="0">
              <a:solidFill>
                <a:srgbClr val="0070C0"/>
              </a:solidFill>
            </a:endParaRPr>
          </a:p>
        </p:txBody>
      </p:sp>
      <p:sp>
        <p:nvSpPr>
          <p:cNvPr id="15" name="矢印: 折線 14">
            <a:extLst>
              <a:ext uri="{FF2B5EF4-FFF2-40B4-BE49-F238E27FC236}">
                <a16:creationId xmlns:a16="http://schemas.microsoft.com/office/drawing/2014/main" id="{8416F9D4-174F-3A55-4F66-5A67ABD13CCE}"/>
              </a:ext>
            </a:extLst>
          </p:cNvPr>
          <p:cNvSpPr/>
          <p:nvPr/>
        </p:nvSpPr>
        <p:spPr>
          <a:xfrm rot="5400000">
            <a:off x="8585365" y="1396838"/>
            <a:ext cx="1646428" cy="2645832"/>
          </a:xfrm>
          <a:prstGeom prst="bentArrow">
            <a:avLst>
              <a:gd name="adj1" fmla="val 8974"/>
              <a:gd name="adj2" fmla="val 12587"/>
              <a:gd name="adj3" fmla="val 14372"/>
              <a:gd name="adj4" fmla="val 43750"/>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kumimoji="1" lang="ja-JP" altLang="en-US">
              <a:solidFill>
                <a:schemeClr val="tx1"/>
              </a:solidFill>
            </a:endParaRPr>
          </a:p>
        </p:txBody>
      </p:sp>
      <p:sp>
        <p:nvSpPr>
          <p:cNvPr id="16" name="四角形: 角を丸くする 15">
            <a:extLst>
              <a:ext uri="{FF2B5EF4-FFF2-40B4-BE49-F238E27FC236}">
                <a16:creationId xmlns:a16="http://schemas.microsoft.com/office/drawing/2014/main" id="{B14FD936-A731-8D3A-CC0A-1FF3FCC6EF67}"/>
              </a:ext>
            </a:extLst>
          </p:cNvPr>
          <p:cNvSpPr/>
          <p:nvPr/>
        </p:nvSpPr>
        <p:spPr>
          <a:xfrm>
            <a:off x="7393516" y="4056330"/>
            <a:ext cx="1591733" cy="7366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ja-JP" sz="1400" b="1" dirty="0">
                <a:solidFill>
                  <a:srgbClr val="0070C0"/>
                </a:solidFill>
              </a:rPr>
              <a:t>【Water</a:t>
            </a:r>
            <a:endParaRPr lang="ja-JP" altLang="en-US" sz="1400" b="1" dirty="0">
              <a:solidFill>
                <a:srgbClr val="0070C0"/>
              </a:solidFill>
            </a:endParaRPr>
          </a:p>
          <a:p>
            <a:pPr algn="ctr"/>
            <a:r>
              <a:rPr lang="en-US" altLang="ja-JP" sz="1400" b="1" dirty="0">
                <a:solidFill>
                  <a:srgbClr val="0070C0"/>
                </a:solidFill>
              </a:rPr>
              <a:t>electrolysis】</a:t>
            </a:r>
            <a:endParaRPr kumimoji="1" lang="ja-JP" altLang="en-US" sz="1400" b="1" dirty="0">
              <a:solidFill>
                <a:srgbClr val="0070C0"/>
              </a:solidFill>
            </a:endParaRPr>
          </a:p>
        </p:txBody>
      </p:sp>
      <p:sp>
        <p:nvSpPr>
          <p:cNvPr id="17" name="矢印: 上 16">
            <a:extLst>
              <a:ext uri="{FF2B5EF4-FFF2-40B4-BE49-F238E27FC236}">
                <a16:creationId xmlns:a16="http://schemas.microsoft.com/office/drawing/2014/main" id="{DC85C1D2-6B74-85C0-CB02-144AE6A9D71E}"/>
              </a:ext>
            </a:extLst>
          </p:cNvPr>
          <p:cNvSpPr/>
          <p:nvPr/>
        </p:nvSpPr>
        <p:spPr>
          <a:xfrm>
            <a:off x="10426697" y="4886458"/>
            <a:ext cx="203205" cy="348521"/>
          </a:xfrm>
          <a:prstGeom prst="up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kumimoji="1" lang="ja-JP" altLang="en-US"/>
          </a:p>
        </p:txBody>
      </p:sp>
      <p:graphicFrame>
        <p:nvGraphicFramePr>
          <p:cNvPr id="18" name="オブジェクト 17">
            <a:extLst>
              <a:ext uri="{FF2B5EF4-FFF2-40B4-BE49-F238E27FC236}">
                <a16:creationId xmlns:a16="http://schemas.microsoft.com/office/drawing/2014/main" id="{20B4AE55-B273-45D8-3CD7-11CBD4B327E6}"/>
              </a:ext>
            </a:extLst>
          </p:cNvPr>
          <p:cNvGraphicFramePr>
            <a:graphicFrameLocks noChangeAspect="1"/>
          </p:cNvGraphicFramePr>
          <p:nvPr/>
        </p:nvGraphicFramePr>
        <p:xfrm>
          <a:off x="3283151" y="2647690"/>
          <a:ext cx="2837610" cy="378348"/>
        </p:xfrm>
        <a:graphic>
          <a:graphicData uri="http://schemas.openxmlformats.org/presentationml/2006/ole">
            <mc:AlternateContent xmlns:mc="http://schemas.openxmlformats.org/markup-compatibility/2006">
              <mc:Choice xmlns:v="urn:schemas-microsoft-com:vml" Requires="v">
                <p:oleObj name="Equation" r:id="rId7" imgW="1714320" imgH="228600" progId="Equation.DSMT4">
                  <p:embed/>
                </p:oleObj>
              </mc:Choice>
              <mc:Fallback>
                <p:oleObj name="Equation" r:id="rId7" imgW="1714320" imgH="228600" progId="Equation.DSMT4">
                  <p:embed/>
                  <p:pic>
                    <p:nvPicPr>
                      <p:cNvPr id="18" name="オブジェクト 17">
                        <a:extLst>
                          <a:ext uri="{FF2B5EF4-FFF2-40B4-BE49-F238E27FC236}">
                            <a16:creationId xmlns:a16="http://schemas.microsoft.com/office/drawing/2014/main" id="{06C8ED03-D7B3-397D-26B8-D58D7A1CE064}"/>
                          </a:ext>
                        </a:extLst>
                      </p:cNvPr>
                      <p:cNvPicPr/>
                      <p:nvPr/>
                    </p:nvPicPr>
                    <p:blipFill>
                      <a:blip r:embed="rId8"/>
                      <a:stretch>
                        <a:fillRect/>
                      </a:stretch>
                    </p:blipFill>
                    <p:spPr>
                      <a:xfrm>
                        <a:off x="3283151" y="2647690"/>
                        <a:ext cx="2837610" cy="378348"/>
                      </a:xfrm>
                      <a:prstGeom prst="rect">
                        <a:avLst/>
                      </a:prstGeom>
                    </p:spPr>
                  </p:pic>
                </p:oleObj>
              </mc:Fallback>
            </mc:AlternateContent>
          </a:graphicData>
        </a:graphic>
      </p:graphicFrame>
      <p:sp>
        <p:nvSpPr>
          <p:cNvPr id="19" name="加算記号 18">
            <a:extLst>
              <a:ext uri="{FF2B5EF4-FFF2-40B4-BE49-F238E27FC236}">
                <a16:creationId xmlns:a16="http://schemas.microsoft.com/office/drawing/2014/main" id="{E4E222A9-5089-C507-032D-077F30081560}"/>
              </a:ext>
            </a:extLst>
          </p:cNvPr>
          <p:cNvSpPr/>
          <p:nvPr/>
        </p:nvSpPr>
        <p:spPr>
          <a:xfrm>
            <a:off x="10401295" y="3671225"/>
            <a:ext cx="330200" cy="280989"/>
          </a:xfrm>
          <a:prstGeom prst="mathPlus">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kumimoji="1" lang="ja-JP" altLang="en-US"/>
          </a:p>
        </p:txBody>
      </p:sp>
      <p:graphicFrame>
        <p:nvGraphicFramePr>
          <p:cNvPr id="20" name="オブジェクト 19">
            <a:extLst>
              <a:ext uri="{FF2B5EF4-FFF2-40B4-BE49-F238E27FC236}">
                <a16:creationId xmlns:a16="http://schemas.microsoft.com/office/drawing/2014/main" id="{6135A626-55CC-8AAC-403D-65E1FB03003C}"/>
              </a:ext>
            </a:extLst>
          </p:cNvPr>
          <p:cNvGraphicFramePr>
            <a:graphicFrameLocks noChangeAspect="1"/>
          </p:cNvGraphicFramePr>
          <p:nvPr/>
        </p:nvGraphicFramePr>
        <p:xfrm>
          <a:off x="7652809" y="3524582"/>
          <a:ext cx="2079625" cy="379412"/>
        </p:xfrm>
        <a:graphic>
          <a:graphicData uri="http://schemas.openxmlformats.org/presentationml/2006/ole">
            <mc:AlternateContent xmlns:mc="http://schemas.openxmlformats.org/markup-compatibility/2006">
              <mc:Choice xmlns:v="urn:schemas-microsoft-com:vml" Requires="v">
                <p:oleObj name="Equation" r:id="rId9" imgW="1257120" imgH="228600" progId="Equation.DSMT4">
                  <p:embed/>
                </p:oleObj>
              </mc:Choice>
              <mc:Fallback>
                <p:oleObj name="Equation" r:id="rId9" imgW="1257120" imgH="228600" progId="Equation.DSMT4">
                  <p:embed/>
                  <p:pic>
                    <p:nvPicPr>
                      <p:cNvPr id="20" name="オブジェクト 19">
                        <a:extLst>
                          <a:ext uri="{FF2B5EF4-FFF2-40B4-BE49-F238E27FC236}">
                            <a16:creationId xmlns:a16="http://schemas.microsoft.com/office/drawing/2014/main" id="{27D72FE9-F0C0-0ED6-A976-DABAA59AE06F}"/>
                          </a:ext>
                        </a:extLst>
                      </p:cNvPr>
                      <p:cNvPicPr/>
                      <p:nvPr/>
                    </p:nvPicPr>
                    <p:blipFill>
                      <a:blip r:embed="rId10"/>
                      <a:stretch>
                        <a:fillRect/>
                      </a:stretch>
                    </p:blipFill>
                    <p:spPr>
                      <a:xfrm>
                        <a:off x="7652809" y="3524582"/>
                        <a:ext cx="2079625" cy="379412"/>
                      </a:xfrm>
                      <a:prstGeom prst="rect">
                        <a:avLst/>
                      </a:prstGeom>
                    </p:spPr>
                  </p:pic>
                </p:oleObj>
              </mc:Fallback>
            </mc:AlternateContent>
          </a:graphicData>
        </a:graphic>
      </p:graphicFrame>
      <p:sp>
        <p:nvSpPr>
          <p:cNvPr id="4" name="テキスト ボックス 3">
            <a:extLst>
              <a:ext uri="{FF2B5EF4-FFF2-40B4-BE49-F238E27FC236}">
                <a16:creationId xmlns:a16="http://schemas.microsoft.com/office/drawing/2014/main" id="{316052AD-730C-88BF-5DC6-2E009C14AFB3}"/>
              </a:ext>
            </a:extLst>
          </p:cNvPr>
          <p:cNvSpPr txBox="1"/>
          <p:nvPr/>
        </p:nvSpPr>
        <p:spPr>
          <a:xfrm>
            <a:off x="625151" y="3301892"/>
            <a:ext cx="1367367" cy="369332"/>
          </a:xfrm>
          <a:prstGeom prst="rect">
            <a:avLst/>
          </a:prstGeom>
          <a:noFill/>
        </p:spPr>
        <p:txBody>
          <a:bodyPr wrap="square" rtlCol="0">
            <a:spAutoFit/>
          </a:bodyPr>
          <a:lstStyle/>
          <a:p>
            <a:pPr algn="ctr"/>
            <a:r>
              <a:rPr kumimoji="1" lang="en-US" altLang="ja-JP" b="1" dirty="0"/>
              <a:t>LNG: 250</a:t>
            </a:r>
            <a:endParaRPr kumimoji="1" lang="ja-JP" altLang="en-US" b="1" dirty="0"/>
          </a:p>
        </p:txBody>
      </p:sp>
      <p:sp>
        <p:nvSpPr>
          <p:cNvPr id="14" name="テキスト ボックス 13">
            <a:extLst>
              <a:ext uri="{FF2B5EF4-FFF2-40B4-BE49-F238E27FC236}">
                <a16:creationId xmlns:a16="http://schemas.microsoft.com/office/drawing/2014/main" id="{5913C01C-1A1B-A358-AF60-C73FEF7407D6}"/>
              </a:ext>
            </a:extLst>
          </p:cNvPr>
          <p:cNvSpPr txBox="1"/>
          <p:nvPr/>
        </p:nvSpPr>
        <p:spPr>
          <a:xfrm>
            <a:off x="4653271" y="921839"/>
            <a:ext cx="1367367" cy="369332"/>
          </a:xfrm>
          <a:prstGeom prst="rect">
            <a:avLst/>
          </a:prstGeom>
          <a:noFill/>
        </p:spPr>
        <p:txBody>
          <a:bodyPr wrap="square" rtlCol="0">
            <a:spAutoFit/>
          </a:bodyPr>
          <a:lstStyle/>
          <a:p>
            <a:pPr algn="ctr"/>
            <a:r>
              <a:rPr kumimoji="1" lang="en-US" altLang="ja-JP" b="1" dirty="0"/>
              <a:t>CO</a:t>
            </a:r>
            <a:r>
              <a:rPr kumimoji="1" lang="en-US" altLang="ja-JP" b="1" baseline="-25000" dirty="0"/>
              <a:t>2</a:t>
            </a:r>
            <a:r>
              <a:rPr kumimoji="1" lang="en-US" altLang="ja-JP" b="1" dirty="0"/>
              <a:t>: 200</a:t>
            </a:r>
            <a:endParaRPr kumimoji="1" lang="ja-JP" altLang="en-US" b="1" dirty="0"/>
          </a:p>
        </p:txBody>
      </p:sp>
      <p:sp>
        <p:nvSpPr>
          <p:cNvPr id="21" name="テキスト ボックス 20">
            <a:extLst>
              <a:ext uri="{FF2B5EF4-FFF2-40B4-BE49-F238E27FC236}">
                <a16:creationId xmlns:a16="http://schemas.microsoft.com/office/drawing/2014/main" id="{3B9F4951-D5B7-FF15-5CA3-A6C53DD48528}"/>
              </a:ext>
            </a:extLst>
          </p:cNvPr>
          <p:cNvSpPr txBox="1"/>
          <p:nvPr/>
        </p:nvSpPr>
        <p:spPr>
          <a:xfrm>
            <a:off x="1911257" y="4160404"/>
            <a:ext cx="3426976" cy="2585323"/>
          </a:xfrm>
          <a:prstGeom prst="rect">
            <a:avLst/>
          </a:prstGeom>
          <a:noFill/>
        </p:spPr>
        <p:txBody>
          <a:bodyPr wrap="square" rtlCol="0">
            <a:spAutoFit/>
          </a:bodyPr>
          <a:lstStyle/>
          <a:p>
            <a:pPr algn="ctr"/>
            <a:r>
              <a:rPr kumimoji="1" lang="en-US" altLang="ja-JP" b="1" dirty="0">
                <a:solidFill>
                  <a:srgbClr val="0070C0"/>
                </a:solidFill>
              </a:rPr>
              <a:t>CO</a:t>
            </a:r>
            <a:r>
              <a:rPr kumimoji="1" lang="en-US" altLang="ja-JP" b="1" baseline="-25000" dirty="0">
                <a:solidFill>
                  <a:srgbClr val="0070C0"/>
                </a:solidFill>
              </a:rPr>
              <a:t>2</a:t>
            </a:r>
            <a:r>
              <a:rPr kumimoji="1" lang="en-US" altLang="ja-JP" b="1" dirty="0">
                <a:solidFill>
                  <a:srgbClr val="0070C0"/>
                </a:solidFill>
              </a:rPr>
              <a:t> circulation system</a:t>
            </a:r>
            <a:endParaRPr kumimoji="1" lang="ja-JP" altLang="en-US" b="1" dirty="0">
              <a:solidFill>
                <a:srgbClr val="0070C0"/>
              </a:solidFill>
            </a:endParaRPr>
          </a:p>
          <a:p>
            <a:pPr algn="ctr"/>
            <a:r>
              <a:rPr kumimoji="1" lang="en-US" altLang="ja-JP" b="1" dirty="0">
                <a:solidFill>
                  <a:srgbClr val="0070C0"/>
                </a:solidFill>
              </a:rPr>
              <a:t>of Cryo-DAC and methanation</a:t>
            </a:r>
          </a:p>
          <a:p>
            <a:pPr algn="ctr"/>
            <a:r>
              <a:rPr kumimoji="1" lang="en-US" altLang="ja-JP" b="1" dirty="0">
                <a:solidFill>
                  <a:srgbClr val="FF0000"/>
                </a:solidFill>
              </a:rPr>
              <a:t>Capacity of Cryo-DAC:</a:t>
            </a:r>
          </a:p>
          <a:p>
            <a:pPr algn="ctr"/>
            <a:r>
              <a:rPr lang="en-US" altLang="ja-JP" b="1" dirty="0">
                <a:solidFill>
                  <a:srgbClr val="FF0000"/>
                </a:solidFill>
              </a:rPr>
              <a:t>200 thousand ton/year</a:t>
            </a:r>
          </a:p>
          <a:p>
            <a:pPr algn="ctr"/>
            <a:endParaRPr kumimoji="1" lang="en-US" altLang="ja-JP" b="1" dirty="0">
              <a:solidFill>
                <a:srgbClr val="0070C0"/>
              </a:solidFill>
            </a:endParaRPr>
          </a:p>
          <a:p>
            <a:pPr algn="ctr"/>
            <a:endParaRPr kumimoji="1" lang="en-US" altLang="ja-JP" b="1" dirty="0">
              <a:solidFill>
                <a:srgbClr val="0070C0"/>
              </a:solidFill>
            </a:endParaRPr>
          </a:p>
          <a:p>
            <a:pPr algn="ctr"/>
            <a:r>
              <a:rPr kumimoji="1" lang="en-US" altLang="ja-JP" b="1" dirty="0">
                <a:solidFill>
                  <a:srgbClr val="FF0000"/>
                </a:solidFill>
              </a:rPr>
              <a:t>Estimate capital goods and inputs of each process</a:t>
            </a:r>
            <a:endParaRPr kumimoji="1" lang="ja-JP" altLang="en-US" b="1" dirty="0">
              <a:solidFill>
                <a:srgbClr val="FF0000"/>
              </a:solidFill>
            </a:endParaRPr>
          </a:p>
        </p:txBody>
      </p:sp>
      <p:sp>
        <p:nvSpPr>
          <p:cNvPr id="22" name="テキスト ボックス 21">
            <a:extLst>
              <a:ext uri="{FF2B5EF4-FFF2-40B4-BE49-F238E27FC236}">
                <a16:creationId xmlns:a16="http://schemas.microsoft.com/office/drawing/2014/main" id="{11DA9664-979A-143B-7F4B-BC89F78A8DA4}"/>
              </a:ext>
            </a:extLst>
          </p:cNvPr>
          <p:cNvSpPr txBox="1"/>
          <p:nvPr/>
        </p:nvSpPr>
        <p:spPr>
          <a:xfrm>
            <a:off x="7038976" y="2786950"/>
            <a:ext cx="3143247" cy="369332"/>
          </a:xfrm>
          <a:prstGeom prst="rect">
            <a:avLst/>
          </a:prstGeom>
          <a:noFill/>
        </p:spPr>
        <p:txBody>
          <a:bodyPr wrap="square" rtlCol="0">
            <a:spAutoFit/>
          </a:bodyPr>
          <a:lstStyle/>
          <a:p>
            <a:pPr algn="ctr"/>
            <a:r>
              <a:rPr kumimoji="1" lang="en-US" altLang="ja-JP" b="1" dirty="0">
                <a:solidFill>
                  <a:srgbClr val="0070C0"/>
                </a:solidFill>
              </a:rPr>
              <a:t>Hydrogen supply</a:t>
            </a:r>
            <a:endParaRPr kumimoji="1" lang="ja-JP" altLang="en-US" b="1" dirty="0">
              <a:solidFill>
                <a:srgbClr val="0070C0"/>
              </a:solidFill>
            </a:endParaRPr>
          </a:p>
        </p:txBody>
      </p:sp>
      <p:sp>
        <p:nvSpPr>
          <p:cNvPr id="23" name="四角形: 角を丸くする 22">
            <a:extLst>
              <a:ext uri="{FF2B5EF4-FFF2-40B4-BE49-F238E27FC236}">
                <a16:creationId xmlns:a16="http://schemas.microsoft.com/office/drawing/2014/main" id="{5CE1CECB-8DC6-467F-0C52-84FDCBFA0C63}"/>
              </a:ext>
            </a:extLst>
          </p:cNvPr>
          <p:cNvSpPr/>
          <p:nvPr/>
        </p:nvSpPr>
        <p:spPr>
          <a:xfrm>
            <a:off x="139606" y="3748113"/>
            <a:ext cx="1591733" cy="826028"/>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ja-JP" sz="1400" b="1" dirty="0"/>
              <a:t>LNG Cold Energy</a:t>
            </a:r>
            <a:endParaRPr kumimoji="1" lang="ja-JP" altLang="en-US" sz="1400" b="1" dirty="0"/>
          </a:p>
        </p:txBody>
      </p:sp>
      <p:sp>
        <p:nvSpPr>
          <p:cNvPr id="24" name="矢印: 折線 23">
            <a:extLst>
              <a:ext uri="{FF2B5EF4-FFF2-40B4-BE49-F238E27FC236}">
                <a16:creationId xmlns:a16="http://schemas.microsoft.com/office/drawing/2014/main" id="{EB7ACF01-CE2C-FC49-0EAC-760A44542BE8}"/>
              </a:ext>
            </a:extLst>
          </p:cNvPr>
          <p:cNvSpPr/>
          <p:nvPr/>
        </p:nvSpPr>
        <p:spPr>
          <a:xfrm>
            <a:off x="566530" y="1779104"/>
            <a:ext cx="695740" cy="1892120"/>
          </a:xfrm>
          <a:prstGeom prst="bentArrow">
            <a:avLst>
              <a:gd name="adj1" fmla="val 14008"/>
              <a:gd name="adj2" fmla="val 20915"/>
              <a:gd name="adj3" fmla="val 25000"/>
              <a:gd name="adj4" fmla="val 43750"/>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endParaRPr>
          </a:p>
        </p:txBody>
      </p:sp>
      <p:sp>
        <p:nvSpPr>
          <p:cNvPr id="25" name="星: 5 pt 24">
            <a:extLst>
              <a:ext uri="{FF2B5EF4-FFF2-40B4-BE49-F238E27FC236}">
                <a16:creationId xmlns:a16="http://schemas.microsoft.com/office/drawing/2014/main" id="{132C7556-B7F6-9F44-E623-E2C22151CC34}"/>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6" name="テキスト ボックス 25">
            <a:extLst>
              <a:ext uri="{FF2B5EF4-FFF2-40B4-BE49-F238E27FC236}">
                <a16:creationId xmlns:a16="http://schemas.microsoft.com/office/drawing/2014/main" id="{E8E30D4F-446E-AF3C-051C-B6A69ECE3D16}"/>
              </a:ext>
            </a:extLst>
          </p:cNvPr>
          <p:cNvSpPr txBox="1"/>
          <p:nvPr/>
        </p:nvSpPr>
        <p:spPr>
          <a:xfrm>
            <a:off x="938927" y="950949"/>
            <a:ext cx="1367367" cy="369332"/>
          </a:xfrm>
          <a:prstGeom prst="rect">
            <a:avLst/>
          </a:prstGeom>
          <a:noFill/>
        </p:spPr>
        <p:txBody>
          <a:bodyPr wrap="square" rtlCol="0">
            <a:spAutoFit/>
          </a:bodyPr>
          <a:lstStyle/>
          <a:p>
            <a:pPr algn="ctr"/>
            <a:r>
              <a:rPr kumimoji="1" lang="en-US" altLang="ja-JP" b="1" dirty="0"/>
              <a:t>CO</a:t>
            </a:r>
            <a:r>
              <a:rPr kumimoji="1" lang="en-US" altLang="ja-JP" b="1" baseline="-25000" dirty="0"/>
              <a:t>2</a:t>
            </a:r>
            <a:r>
              <a:rPr kumimoji="1" lang="en-US" altLang="ja-JP" b="1" dirty="0"/>
              <a:t>: -200</a:t>
            </a:r>
            <a:endParaRPr kumimoji="1" lang="ja-JP" altLang="en-US" b="1" dirty="0"/>
          </a:p>
        </p:txBody>
      </p:sp>
      <p:sp>
        <p:nvSpPr>
          <p:cNvPr id="27" name="テキスト ボックス 26">
            <a:extLst>
              <a:ext uri="{FF2B5EF4-FFF2-40B4-BE49-F238E27FC236}">
                <a16:creationId xmlns:a16="http://schemas.microsoft.com/office/drawing/2014/main" id="{E6E5ECBD-B4BE-CAF8-2B22-0D9DB2B99DF5}"/>
              </a:ext>
            </a:extLst>
          </p:cNvPr>
          <p:cNvSpPr txBox="1"/>
          <p:nvPr/>
        </p:nvSpPr>
        <p:spPr>
          <a:xfrm>
            <a:off x="2801082" y="3155250"/>
            <a:ext cx="1367367" cy="369332"/>
          </a:xfrm>
          <a:prstGeom prst="rect">
            <a:avLst/>
          </a:prstGeom>
          <a:noFill/>
        </p:spPr>
        <p:txBody>
          <a:bodyPr wrap="square" rtlCol="0">
            <a:spAutoFit/>
          </a:bodyPr>
          <a:lstStyle/>
          <a:p>
            <a:pPr algn="ctr"/>
            <a:r>
              <a:rPr kumimoji="1" lang="en-US" altLang="ja-JP" b="1" dirty="0"/>
              <a:t>CO</a:t>
            </a:r>
            <a:r>
              <a:rPr kumimoji="1" lang="en-US" altLang="ja-JP" b="1" baseline="-25000" dirty="0"/>
              <a:t>2</a:t>
            </a:r>
            <a:r>
              <a:rPr kumimoji="1" lang="en-US" altLang="ja-JP" b="1" dirty="0"/>
              <a:t>: 200</a:t>
            </a:r>
            <a:endParaRPr kumimoji="1" lang="ja-JP" altLang="en-US" b="1" dirty="0"/>
          </a:p>
        </p:txBody>
      </p:sp>
      <p:sp>
        <p:nvSpPr>
          <p:cNvPr id="28" name="テキスト ボックス 27">
            <a:extLst>
              <a:ext uri="{FF2B5EF4-FFF2-40B4-BE49-F238E27FC236}">
                <a16:creationId xmlns:a16="http://schemas.microsoft.com/office/drawing/2014/main" id="{520B0ABE-0079-849E-E228-5297A9B41F98}"/>
              </a:ext>
            </a:extLst>
          </p:cNvPr>
          <p:cNvSpPr txBox="1"/>
          <p:nvPr/>
        </p:nvSpPr>
        <p:spPr>
          <a:xfrm>
            <a:off x="5259332" y="3117226"/>
            <a:ext cx="1367367" cy="369332"/>
          </a:xfrm>
          <a:prstGeom prst="rect">
            <a:avLst/>
          </a:prstGeom>
          <a:noFill/>
        </p:spPr>
        <p:txBody>
          <a:bodyPr wrap="square" rtlCol="0">
            <a:spAutoFit/>
          </a:bodyPr>
          <a:lstStyle/>
          <a:p>
            <a:pPr algn="ctr"/>
            <a:r>
              <a:rPr kumimoji="1" lang="en-US" altLang="ja-JP" b="1" dirty="0"/>
              <a:t>H</a:t>
            </a:r>
            <a:r>
              <a:rPr kumimoji="1" lang="en-US" altLang="ja-JP" b="1" baseline="-25000" dirty="0"/>
              <a:t>2</a:t>
            </a:r>
            <a:r>
              <a:rPr kumimoji="1" lang="en-US" altLang="ja-JP" b="1" dirty="0"/>
              <a:t>: 36.4</a:t>
            </a:r>
            <a:endParaRPr kumimoji="1" lang="ja-JP" altLang="en-US" b="1" dirty="0"/>
          </a:p>
        </p:txBody>
      </p:sp>
      <p:sp>
        <p:nvSpPr>
          <p:cNvPr id="29" name="テキスト ボックス 28">
            <a:extLst>
              <a:ext uri="{FF2B5EF4-FFF2-40B4-BE49-F238E27FC236}">
                <a16:creationId xmlns:a16="http://schemas.microsoft.com/office/drawing/2014/main" id="{C2DBDAE3-B116-1359-90CE-1C66015C8C73}"/>
              </a:ext>
            </a:extLst>
          </p:cNvPr>
          <p:cNvSpPr txBox="1"/>
          <p:nvPr/>
        </p:nvSpPr>
        <p:spPr>
          <a:xfrm>
            <a:off x="9743013" y="4536772"/>
            <a:ext cx="1367367" cy="369332"/>
          </a:xfrm>
          <a:prstGeom prst="rect">
            <a:avLst/>
          </a:prstGeom>
          <a:noFill/>
        </p:spPr>
        <p:txBody>
          <a:bodyPr wrap="square" rtlCol="0">
            <a:spAutoFit/>
          </a:bodyPr>
          <a:lstStyle/>
          <a:p>
            <a:pPr algn="ctr"/>
            <a:r>
              <a:rPr kumimoji="1" lang="en-US" altLang="ja-JP" b="1" dirty="0"/>
              <a:t>H</a:t>
            </a:r>
            <a:r>
              <a:rPr kumimoji="1" lang="en-US" altLang="ja-JP" b="1" baseline="-25000" dirty="0"/>
              <a:t>2</a:t>
            </a:r>
            <a:r>
              <a:rPr kumimoji="1" lang="en-US" altLang="ja-JP" b="1" dirty="0"/>
              <a:t>O: 327.3</a:t>
            </a:r>
            <a:endParaRPr kumimoji="1" lang="ja-JP" altLang="en-US" b="1" dirty="0"/>
          </a:p>
        </p:txBody>
      </p:sp>
      <p:sp>
        <p:nvSpPr>
          <p:cNvPr id="30" name="テキスト ボックス 29">
            <a:extLst>
              <a:ext uri="{FF2B5EF4-FFF2-40B4-BE49-F238E27FC236}">
                <a16:creationId xmlns:a16="http://schemas.microsoft.com/office/drawing/2014/main" id="{2330B9E6-F547-973C-665E-017F6F8A88BA}"/>
              </a:ext>
            </a:extLst>
          </p:cNvPr>
          <p:cNvSpPr txBox="1"/>
          <p:nvPr/>
        </p:nvSpPr>
        <p:spPr>
          <a:xfrm>
            <a:off x="4317998" y="2188795"/>
            <a:ext cx="1367367" cy="369332"/>
          </a:xfrm>
          <a:prstGeom prst="rect">
            <a:avLst/>
          </a:prstGeom>
          <a:noFill/>
        </p:spPr>
        <p:txBody>
          <a:bodyPr wrap="square" rtlCol="0">
            <a:spAutoFit/>
          </a:bodyPr>
          <a:lstStyle/>
          <a:p>
            <a:pPr algn="ctr"/>
            <a:r>
              <a:rPr kumimoji="1" lang="en-US" altLang="ja-JP" b="1" dirty="0"/>
              <a:t>CH</a:t>
            </a:r>
            <a:r>
              <a:rPr kumimoji="1" lang="en-US" altLang="ja-JP" b="1" baseline="-25000" dirty="0"/>
              <a:t>4</a:t>
            </a:r>
            <a:r>
              <a:rPr kumimoji="1" lang="en-US" altLang="ja-JP" b="1" dirty="0"/>
              <a:t>: 72.7</a:t>
            </a:r>
            <a:endParaRPr kumimoji="1" lang="ja-JP" altLang="en-US" b="1" dirty="0"/>
          </a:p>
        </p:txBody>
      </p:sp>
      <p:sp>
        <p:nvSpPr>
          <p:cNvPr id="31" name="テキスト ボックス 30">
            <a:extLst>
              <a:ext uri="{FF2B5EF4-FFF2-40B4-BE49-F238E27FC236}">
                <a16:creationId xmlns:a16="http://schemas.microsoft.com/office/drawing/2014/main" id="{56000844-8035-64EF-BEFF-C9CD39A524A3}"/>
              </a:ext>
            </a:extLst>
          </p:cNvPr>
          <p:cNvSpPr txBox="1"/>
          <p:nvPr/>
        </p:nvSpPr>
        <p:spPr>
          <a:xfrm>
            <a:off x="7837714" y="492126"/>
            <a:ext cx="3069772" cy="369332"/>
          </a:xfrm>
          <a:prstGeom prst="rect">
            <a:avLst/>
          </a:prstGeom>
          <a:noFill/>
        </p:spPr>
        <p:txBody>
          <a:bodyPr wrap="square" rtlCol="0">
            <a:spAutoFit/>
          </a:bodyPr>
          <a:lstStyle/>
          <a:p>
            <a:r>
              <a:rPr kumimoji="1" lang="en-US" altLang="ja-JP" dirty="0"/>
              <a:t>Unit: thousand ton</a:t>
            </a:r>
            <a:endParaRPr kumimoji="1" lang="ja-JP" altLang="en-US" dirty="0"/>
          </a:p>
        </p:txBody>
      </p:sp>
      <p:sp>
        <p:nvSpPr>
          <p:cNvPr id="33" name="矢印: 下 32">
            <a:extLst>
              <a:ext uri="{FF2B5EF4-FFF2-40B4-BE49-F238E27FC236}">
                <a16:creationId xmlns:a16="http://schemas.microsoft.com/office/drawing/2014/main" id="{6C35EA64-1C67-ACB5-F88F-7FF6CEC4FEF6}"/>
              </a:ext>
            </a:extLst>
          </p:cNvPr>
          <p:cNvSpPr/>
          <p:nvPr/>
        </p:nvSpPr>
        <p:spPr>
          <a:xfrm>
            <a:off x="3442996" y="5691673"/>
            <a:ext cx="587828" cy="32113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261008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500"/>
                                        <p:tgtEl>
                                          <p:spTgt spid="2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4" grpId="0"/>
      <p:bldP spid="26" grpId="0"/>
      <p:bldP spid="27" grpId="0"/>
      <p:bldP spid="28" grpId="0"/>
      <p:bldP spid="29" grpId="0"/>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a:extLst>
              <a:ext uri="{FF2B5EF4-FFF2-40B4-BE49-F238E27FC236}">
                <a16:creationId xmlns:a16="http://schemas.microsoft.com/office/drawing/2014/main" id="{CB83DC7B-7A03-D2F4-B9F1-34E219DFB6A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03596" y="374440"/>
            <a:ext cx="6990656" cy="2521207"/>
          </a:xfrm>
          <a:prstGeom prst="rect">
            <a:avLst/>
          </a:prstGeom>
          <a:noFill/>
          <a:ln>
            <a:noFill/>
          </a:ln>
        </p:spPr>
      </p:pic>
      <p:sp>
        <p:nvSpPr>
          <p:cNvPr id="6" name="テキスト ボックス 5">
            <a:extLst>
              <a:ext uri="{FF2B5EF4-FFF2-40B4-BE49-F238E27FC236}">
                <a16:creationId xmlns:a16="http://schemas.microsoft.com/office/drawing/2014/main" id="{E8065F8C-E20D-2052-4143-529B4B3AC9E2}"/>
              </a:ext>
            </a:extLst>
          </p:cNvPr>
          <p:cNvSpPr txBox="1"/>
          <p:nvPr/>
        </p:nvSpPr>
        <p:spPr>
          <a:xfrm>
            <a:off x="4803112" y="0"/>
            <a:ext cx="7091140" cy="307777"/>
          </a:xfrm>
          <a:prstGeom prst="rect">
            <a:avLst/>
          </a:prstGeom>
          <a:noFill/>
        </p:spPr>
        <p:txBody>
          <a:bodyPr wrap="square">
            <a:spAutoFit/>
          </a:bodyPr>
          <a:lstStyle/>
          <a:p>
            <a:pPr algn="ctr"/>
            <a:r>
              <a:rPr lang="en-US" altLang="ja-JP" sz="1400" dirty="0"/>
              <a:t>Table 3 Production and main materials in the CO2 circulation system</a:t>
            </a:r>
            <a:endParaRPr lang="ja-JP" altLang="en-US" sz="1400" dirty="0"/>
          </a:p>
        </p:txBody>
      </p:sp>
      <p:sp>
        <p:nvSpPr>
          <p:cNvPr id="3" name="テキスト ボックス 2">
            <a:extLst>
              <a:ext uri="{FF2B5EF4-FFF2-40B4-BE49-F238E27FC236}">
                <a16:creationId xmlns:a16="http://schemas.microsoft.com/office/drawing/2014/main" id="{CE02D2F1-B56E-5BA1-9BE8-2C49F0D24FE9}"/>
              </a:ext>
            </a:extLst>
          </p:cNvPr>
          <p:cNvSpPr txBox="1"/>
          <p:nvPr/>
        </p:nvSpPr>
        <p:spPr>
          <a:xfrm>
            <a:off x="297748" y="155104"/>
            <a:ext cx="4404881" cy="2585323"/>
          </a:xfrm>
          <a:prstGeom prst="rect">
            <a:avLst/>
          </a:prstGeom>
          <a:noFill/>
        </p:spPr>
        <p:txBody>
          <a:bodyPr wrap="square">
            <a:spAutoFit/>
          </a:bodyPr>
          <a:lstStyle/>
          <a:p>
            <a:r>
              <a:rPr lang="en-US" altLang="ja-JP"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the production and main raw materials in each </a:t>
            </a:r>
            <a:r>
              <a:rPr lang="en-US" altLang="ja-JP"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process of the CO2 circulation system】</a:t>
            </a:r>
            <a:endPar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endParaRPr>
          </a:p>
          <a:p>
            <a:pPr marL="285750" indent="-285750">
              <a:buFont typeface="Arial" panose="020B0604020202020204" pitchFamily="34" charset="0"/>
              <a:buChar char="•"/>
            </a:pP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Case 1</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shows the relationship when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1 ton of LNG </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that supplies cold energy to the Cryo-DAC. </a:t>
            </a:r>
          </a:p>
          <a:p>
            <a:pPr marL="285750" indent="-285750">
              <a:buFont typeface="Arial" panose="020B0604020202020204" pitchFamily="34" charset="0"/>
              <a:buChar char="•"/>
            </a:pP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Case 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shows that a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Cryo-DAC facility operates to capture 200,000 </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tons of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per year.</a:t>
            </a:r>
            <a:endParaRPr lang="ja-JP"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2" name="スライド番号プレースホルダー 1">
            <a:extLst>
              <a:ext uri="{FF2B5EF4-FFF2-40B4-BE49-F238E27FC236}">
                <a16:creationId xmlns:a16="http://schemas.microsoft.com/office/drawing/2014/main" id="{4CCC7C01-3DCF-7A75-C143-64D2A1A5904A}"/>
              </a:ext>
            </a:extLst>
          </p:cNvPr>
          <p:cNvSpPr>
            <a:spLocks noGrp="1"/>
          </p:cNvSpPr>
          <p:nvPr>
            <p:ph type="sldNum" sz="quarter" idx="12"/>
          </p:nvPr>
        </p:nvSpPr>
        <p:spPr/>
        <p:txBody>
          <a:bodyPr/>
          <a:lstStyle/>
          <a:p>
            <a:fld id="{337354BD-5380-4451-B293-4A25DA93DDCA}" type="slidenum">
              <a:rPr kumimoji="1" lang="ja-JP" altLang="en-US" smtClean="0"/>
              <a:t>19</a:t>
            </a:fld>
            <a:endParaRPr kumimoji="1" lang="ja-JP" altLang="en-US"/>
          </a:p>
        </p:txBody>
      </p:sp>
      <p:graphicFrame>
        <p:nvGraphicFramePr>
          <p:cNvPr id="5" name="表 4">
            <a:extLst>
              <a:ext uri="{FF2B5EF4-FFF2-40B4-BE49-F238E27FC236}">
                <a16:creationId xmlns:a16="http://schemas.microsoft.com/office/drawing/2014/main" id="{44D3ED85-ECFF-3471-30CB-4539EFB07ECE}"/>
              </a:ext>
            </a:extLst>
          </p:cNvPr>
          <p:cNvGraphicFramePr>
            <a:graphicFrameLocks noGrp="1"/>
          </p:cNvGraphicFramePr>
          <p:nvPr>
            <p:extLst>
              <p:ext uri="{D42A27DB-BD31-4B8C-83A1-F6EECF244321}">
                <p14:modId xmlns:p14="http://schemas.microsoft.com/office/powerpoint/2010/main" val="359324649"/>
              </p:ext>
            </p:extLst>
          </p:nvPr>
        </p:nvGraphicFramePr>
        <p:xfrm>
          <a:off x="4853354" y="3355492"/>
          <a:ext cx="6990656" cy="3050626"/>
        </p:xfrm>
        <a:graphic>
          <a:graphicData uri="http://schemas.openxmlformats.org/drawingml/2006/table">
            <a:tbl>
              <a:tblPr firstRow="1" firstCol="1" bandRow="1"/>
              <a:tblGrid>
                <a:gridCol w="1746429">
                  <a:extLst>
                    <a:ext uri="{9D8B030D-6E8A-4147-A177-3AD203B41FA5}">
                      <a16:colId xmlns:a16="http://schemas.microsoft.com/office/drawing/2014/main" val="1422041667"/>
                    </a:ext>
                  </a:extLst>
                </a:gridCol>
                <a:gridCol w="2913460">
                  <a:extLst>
                    <a:ext uri="{9D8B030D-6E8A-4147-A177-3AD203B41FA5}">
                      <a16:colId xmlns:a16="http://schemas.microsoft.com/office/drawing/2014/main" val="3791912754"/>
                    </a:ext>
                  </a:extLst>
                </a:gridCol>
                <a:gridCol w="2330767">
                  <a:extLst>
                    <a:ext uri="{9D8B030D-6E8A-4147-A177-3AD203B41FA5}">
                      <a16:colId xmlns:a16="http://schemas.microsoft.com/office/drawing/2014/main" val="330173247"/>
                    </a:ext>
                  </a:extLst>
                </a:gridCol>
              </a:tblGrid>
              <a:tr h="200135">
                <a:tc>
                  <a:txBody>
                    <a:bodyPr/>
                    <a:lstStyle/>
                    <a:p>
                      <a:pPr algn="ctr">
                        <a:buNone/>
                      </a:pPr>
                      <a:r>
                        <a:rPr lang="en-US" sz="1200" kern="100" dirty="0">
                          <a:effectLst/>
                          <a:latin typeface="游明朝" panose="02020400000000000000" pitchFamily="18" charset="-128"/>
                          <a:ea typeface="游明朝" panose="02020400000000000000" pitchFamily="18" charset="-128"/>
                          <a:cs typeface="Times New Roman" panose="02020603050405020304" pitchFamily="18" charset="0"/>
                        </a:rPr>
                        <a:t>Process</a:t>
                      </a:r>
                      <a:endParaRPr lang="ja-JP" sz="12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buNone/>
                      </a:pPr>
                      <a:r>
                        <a:rPr lang="en-US" sz="1200" kern="100" dirty="0">
                          <a:effectLst/>
                          <a:latin typeface="游明朝" panose="02020400000000000000" pitchFamily="18" charset="-128"/>
                          <a:ea typeface="游明朝" panose="02020400000000000000" pitchFamily="18" charset="-128"/>
                          <a:cs typeface="Times New Roman" panose="02020603050405020304" pitchFamily="18" charset="0"/>
                        </a:rPr>
                        <a:t>Performance and costs</a:t>
                      </a:r>
                      <a:endParaRPr lang="ja-JP" sz="12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buNone/>
                      </a:pPr>
                      <a:r>
                        <a:rPr lang="en-US" sz="1200" kern="100" dirty="0">
                          <a:effectLst/>
                          <a:latin typeface="游明朝" panose="02020400000000000000" pitchFamily="18" charset="-128"/>
                          <a:ea typeface="游明朝" panose="02020400000000000000" pitchFamily="18" charset="-128"/>
                          <a:cs typeface="Times New Roman" panose="02020603050405020304" pitchFamily="18" charset="0"/>
                        </a:rPr>
                        <a:t>Reference</a:t>
                      </a:r>
                      <a:endParaRPr lang="ja-JP" sz="12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28465230"/>
                  </a:ext>
                </a:extLst>
              </a:tr>
              <a:tr h="200135">
                <a:tc>
                  <a:txBody>
                    <a:bodyPr/>
                    <a:lstStyle/>
                    <a:p>
                      <a:r>
                        <a:rPr lang="en-US" altLang="ja-JP" sz="1200" dirty="0"/>
                        <a:t>LNG</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r>
                        <a:rPr lang="en-US" altLang="ja-JP" sz="1200" dirty="0"/>
                        <a:t>CO2 emissions from LNG refining, liquefaction, transportation, and other processes were estimated </a:t>
                      </a:r>
                      <a:endParaRPr lang="ja-JP" altLang="en-US" sz="1200" dirty="0"/>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r>
                        <a:rPr lang="en-US" altLang="ja-JP" sz="1200" dirty="0"/>
                        <a:t>Pospíšil et. al. (2019), and NEDO (2018)</a:t>
                      </a:r>
                      <a:endParaRPr lang="ja-JP" altLang="en-US" sz="1200" dirty="0"/>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89678995"/>
                  </a:ext>
                </a:extLst>
              </a:tr>
              <a:tr h="166382">
                <a:tc>
                  <a:txBody>
                    <a:bodyPr/>
                    <a:lstStyle/>
                    <a:p>
                      <a:pPr algn="l">
                        <a:buNone/>
                      </a:pPr>
                      <a:r>
                        <a:rPr lang="en-US" altLang="ja-JP" sz="1200" kern="100" dirty="0">
                          <a:effectLst/>
                          <a:latin typeface="游明朝" panose="02020400000000000000" pitchFamily="18" charset="-128"/>
                          <a:ea typeface="游明朝" panose="02020400000000000000" pitchFamily="18" charset="-128"/>
                          <a:cs typeface="Times New Roman" panose="02020603050405020304" pitchFamily="18" charset="0"/>
                        </a:rPr>
                        <a:t>Cryo-DAC</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buNone/>
                      </a:pPr>
                      <a:r>
                        <a:rPr lang="en-US" altLang="ja-JP" sz="1200" kern="100" dirty="0">
                          <a:effectLst/>
                          <a:latin typeface="游明朝" panose="02020400000000000000" pitchFamily="18" charset="-128"/>
                          <a:ea typeface="游明朝" panose="02020400000000000000" pitchFamily="18" charset="-128"/>
                          <a:cs typeface="Times New Roman" panose="02020603050405020304" pitchFamily="18" charset="0"/>
                        </a:rPr>
                        <a:t>OPEX/CAPEX obtained from the simulation using the AspenPlus </a:t>
                      </a:r>
                      <a:endParaRPr lang="ja-JP" sz="12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buNone/>
                      </a:pPr>
                      <a:r>
                        <a:rPr lang="en-US" altLang="ja-JP" sz="1200" kern="100" dirty="0">
                          <a:effectLst/>
                          <a:latin typeface="游明朝" panose="02020400000000000000" pitchFamily="18" charset="-128"/>
                          <a:ea typeface="游明朝" panose="02020400000000000000" pitchFamily="18" charset="-128"/>
                          <a:cs typeface="Times New Roman" panose="02020603050405020304" pitchFamily="18" charset="0"/>
                        </a:rPr>
                        <a:t>From our research</a:t>
                      </a:r>
                      <a:endParaRPr lang="ja-JP" sz="12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34311738"/>
                  </a:ext>
                </a:extLst>
              </a:tr>
              <a:tr h="404786">
                <a:tc>
                  <a:txBody>
                    <a:bodyPr/>
                    <a:lstStyle/>
                    <a:p>
                      <a:pPr algn="l">
                        <a:buNone/>
                      </a:pPr>
                      <a:r>
                        <a:rPr lang="en-US" sz="1200" kern="100" dirty="0">
                          <a:effectLst/>
                          <a:latin typeface="游明朝" panose="02020400000000000000" pitchFamily="18" charset="-128"/>
                          <a:ea typeface="游明朝" panose="02020400000000000000" pitchFamily="18" charset="-128"/>
                          <a:cs typeface="Times New Roman" panose="02020603050405020304" pitchFamily="18" charset="0"/>
                        </a:rPr>
                        <a:t>Synthetic methane</a:t>
                      </a:r>
                      <a:endParaRPr lang="ja-JP" sz="12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buNone/>
                      </a:pPr>
                      <a:r>
                        <a:rPr lang="en-US" sz="1200" kern="100" dirty="0">
                          <a:effectLst/>
                          <a:latin typeface="游明朝" panose="02020400000000000000" pitchFamily="18" charset="-128"/>
                          <a:ea typeface="游明朝" panose="02020400000000000000" pitchFamily="18" charset="-128"/>
                          <a:cs typeface="Times New Roman" panose="02020603050405020304" pitchFamily="18" charset="0"/>
                        </a:rPr>
                        <a:t>12.5 Nm</a:t>
                      </a:r>
                      <a:r>
                        <a:rPr lang="en-US" sz="1200" kern="100" baseline="30000" dirty="0">
                          <a:effectLst/>
                          <a:latin typeface="游明朝" panose="02020400000000000000" pitchFamily="18" charset="-128"/>
                          <a:ea typeface="游明朝" panose="02020400000000000000" pitchFamily="18" charset="-128"/>
                          <a:cs typeface="Times New Roman" panose="02020603050405020304" pitchFamily="18" charset="0"/>
                        </a:rPr>
                        <a:t>3</a:t>
                      </a:r>
                      <a:r>
                        <a:rPr lang="en-US" sz="1200" kern="100" dirty="0">
                          <a:effectLst/>
                          <a:latin typeface="游明朝" panose="02020400000000000000" pitchFamily="18" charset="-128"/>
                          <a:ea typeface="游明朝" panose="02020400000000000000" pitchFamily="18" charset="-128"/>
                          <a:cs typeface="Times New Roman" panose="02020603050405020304" pitchFamily="18" charset="0"/>
                        </a:rPr>
                        <a:t>/h, 100-200 million yen</a:t>
                      </a:r>
                      <a:endParaRPr lang="ja-JP" sz="12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buNone/>
                      </a:pPr>
                      <a:r>
                        <a:rPr lang="en-US" sz="1200" kern="100" dirty="0">
                          <a:effectLst/>
                          <a:latin typeface="游明朝" panose="02020400000000000000" pitchFamily="18" charset="-128"/>
                          <a:ea typeface="游明朝" panose="02020400000000000000" pitchFamily="18" charset="-128"/>
                          <a:cs typeface="Times New Roman" panose="02020603050405020304" pitchFamily="18" charset="0"/>
                        </a:rPr>
                        <a:t>IHI (2022) Press release 2022/10/21</a:t>
                      </a:r>
                      <a:endParaRPr lang="ja-JP" sz="12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23274334"/>
                  </a:ext>
                </a:extLst>
              </a:tr>
              <a:tr h="344452">
                <a:tc>
                  <a:txBody>
                    <a:bodyPr/>
                    <a:lstStyle/>
                    <a:p>
                      <a:pPr algn="l">
                        <a:buNone/>
                      </a:pPr>
                      <a:r>
                        <a:rPr lang="en-US" sz="1200" kern="100" dirty="0">
                          <a:effectLst/>
                          <a:latin typeface="游明朝" panose="02020400000000000000" pitchFamily="18" charset="-128"/>
                          <a:ea typeface="游明朝" panose="02020400000000000000" pitchFamily="18" charset="-128"/>
                          <a:cs typeface="Times New Roman" panose="02020603050405020304" pitchFamily="18" charset="0"/>
                        </a:rPr>
                        <a:t>Hydrogen production</a:t>
                      </a:r>
                      <a:endParaRPr lang="ja-JP" sz="12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buNone/>
                      </a:pPr>
                      <a:r>
                        <a:rPr lang="en-US" sz="1200" kern="100" dirty="0">
                          <a:effectLst/>
                          <a:latin typeface="游明朝" panose="02020400000000000000" pitchFamily="18" charset="-128"/>
                          <a:ea typeface="游明朝" panose="02020400000000000000" pitchFamily="18" charset="-128"/>
                          <a:cs typeface="Times New Roman" panose="02020603050405020304" pitchFamily="18" charset="0"/>
                        </a:rPr>
                        <a:t>300 (Nm</a:t>
                      </a:r>
                      <a:r>
                        <a:rPr lang="en-US" sz="1200" kern="100" baseline="30000" dirty="0">
                          <a:effectLst/>
                          <a:latin typeface="游明朝" panose="02020400000000000000" pitchFamily="18" charset="-128"/>
                          <a:ea typeface="游明朝" panose="02020400000000000000" pitchFamily="18" charset="-128"/>
                          <a:cs typeface="Times New Roman" panose="02020603050405020304" pitchFamily="18" charset="0"/>
                        </a:rPr>
                        <a:t>3</a:t>
                      </a:r>
                      <a:r>
                        <a:rPr lang="en-US" sz="1200" kern="100" dirty="0">
                          <a:effectLst/>
                          <a:latin typeface="游明朝" panose="02020400000000000000" pitchFamily="18" charset="-128"/>
                          <a:ea typeface="游明朝" panose="02020400000000000000" pitchFamily="18" charset="-128"/>
                          <a:cs typeface="Times New Roman" panose="02020603050405020304" pitchFamily="18" charset="0"/>
                        </a:rPr>
                        <a:t>/h)/unit, 78 million yen/unit</a:t>
                      </a:r>
                      <a:endParaRPr lang="ja-JP" sz="12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buNone/>
                      </a:pPr>
                      <a:r>
                        <a:rPr lang="en-US" sz="1200" kern="100" dirty="0">
                          <a:effectLst/>
                          <a:latin typeface="游明朝" panose="02020400000000000000" pitchFamily="18" charset="-128"/>
                          <a:ea typeface="游明朝" panose="02020400000000000000" pitchFamily="18" charset="-128"/>
                          <a:cs typeface="Times New Roman" panose="02020603050405020304" pitchFamily="18" charset="0"/>
                        </a:rPr>
                        <a:t>The Institute of Applied Energy (2020)</a:t>
                      </a:r>
                      <a:endParaRPr lang="ja-JP" sz="1200" kern="10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19085233"/>
                  </a:ext>
                </a:extLst>
              </a:tr>
              <a:tr h="685333">
                <a:tc>
                  <a:txBody>
                    <a:bodyPr/>
                    <a:lstStyle/>
                    <a:p>
                      <a:pPr algn="l">
                        <a:buNone/>
                      </a:pPr>
                      <a:r>
                        <a:rPr lang="en-US" sz="1200" kern="100" dirty="0">
                          <a:effectLst/>
                          <a:latin typeface="游明朝" panose="02020400000000000000" pitchFamily="18" charset="-128"/>
                          <a:ea typeface="游明朝" panose="02020400000000000000" pitchFamily="18" charset="-128"/>
                          <a:cs typeface="Times New Roman" panose="02020603050405020304" pitchFamily="18" charset="0"/>
                        </a:rPr>
                        <a:t>Renewable energy generation</a:t>
                      </a:r>
                      <a:endParaRPr lang="ja-JP" sz="12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buNone/>
                      </a:pPr>
                      <a:r>
                        <a:rPr lang="en-US" sz="1200" kern="100" dirty="0">
                          <a:effectLst/>
                          <a:latin typeface="游明朝" panose="02020400000000000000" pitchFamily="18" charset="-128"/>
                          <a:ea typeface="游明朝" panose="02020400000000000000" pitchFamily="18" charset="-128"/>
                          <a:cs typeface="Times New Roman" panose="02020603050405020304" pitchFamily="18" charset="0"/>
                        </a:rPr>
                        <a:t>Operation rate 20%, daily power generation 2.7 kWh/kW, and 288 thousand yen/kW, 38% cost reduction</a:t>
                      </a:r>
                      <a:endParaRPr lang="ja-JP" sz="12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buNone/>
                      </a:pPr>
                      <a:r>
                        <a:rPr lang="en-US" sz="1200" kern="100" dirty="0">
                          <a:effectLst/>
                          <a:latin typeface="游明朝" panose="02020400000000000000" pitchFamily="18" charset="-128"/>
                          <a:ea typeface="游明朝" panose="02020400000000000000" pitchFamily="18" charset="-128"/>
                          <a:cs typeface="Times New Roman" panose="02020603050405020304" pitchFamily="18" charset="0"/>
                        </a:rPr>
                        <a:t>Website of TEPCO Energy Partner inc. (2024)</a:t>
                      </a:r>
                      <a:endParaRPr lang="ja-JP" sz="12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04485660"/>
                  </a:ext>
                </a:extLst>
              </a:tr>
              <a:tr h="480212">
                <a:tc>
                  <a:txBody>
                    <a:bodyPr/>
                    <a:lstStyle/>
                    <a:p>
                      <a:pPr algn="l">
                        <a:buNone/>
                      </a:pPr>
                      <a:r>
                        <a:rPr lang="en-US" sz="1200" kern="100" dirty="0">
                          <a:effectLst/>
                          <a:latin typeface="游明朝" panose="02020400000000000000" pitchFamily="18" charset="-128"/>
                          <a:ea typeface="游明朝" panose="02020400000000000000" pitchFamily="18" charset="-128"/>
                          <a:cs typeface="Times New Roman" panose="02020603050405020304" pitchFamily="18" charset="0"/>
                        </a:rPr>
                        <a:t>Desalinated water</a:t>
                      </a:r>
                      <a:endParaRPr lang="ja-JP" sz="12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buNone/>
                      </a:pPr>
                      <a:r>
                        <a:rPr lang="en-US" sz="1200" kern="100" dirty="0">
                          <a:effectLst/>
                          <a:latin typeface="游明朝" panose="02020400000000000000" pitchFamily="18" charset="-128"/>
                          <a:ea typeface="游明朝" panose="02020400000000000000" pitchFamily="18" charset="-128"/>
                          <a:cs typeface="Times New Roman" panose="02020603050405020304" pitchFamily="18" charset="0"/>
                        </a:rPr>
                        <a:t>500 t/day, 630 thousand yen /(m</a:t>
                      </a:r>
                      <a:r>
                        <a:rPr lang="en-US" sz="1200" kern="100" baseline="30000" dirty="0">
                          <a:effectLst/>
                          <a:latin typeface="游明朝" panose="02020400000000000000" pitchFamily="18" charset="-128"/>
                          <a:ea typeface="游明朝" panose="02020400000000000000" pitchFamily="18" charset="-128"/>
                          <a:cs typeface="Times New Roman" panose="02020603050405020304" pitchFamily="18" charset="0"/>
                        </a:rPr>
                        <a:t>3</a:t>
                      </a:r>
                      <a:r>
                        <a:rPr lang="en-US" sz="1200" kern="100" dirty="0">
                          <a:effectLst/>
                          <a:latin typeface="游明朝" panose="02020400000000000000" pitchFamily="18" charset="-128"/>
                          <a:ea typeface="游明朝" panose="02020400000000000000" pitchFamily="18" charset="-128"/>
                          <a:cs typeface="Times New Roman" panose="02020603050405020304" pitchFamily="18" charset="0"/>
                        </a:rPr>
                        <a:t>/day), 60% cost reduction</a:t>
                      </a:r>
                      <a:endParaRPr lang="ja-JP" sz="12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buNone/>
                      </a:pPr>
                      <a:r>
                        <a:rPr lang="en-US" sz="1200" kern="100" dirty="0">
                          <a:effectLst/>
                          <a:latin typeface="游明朝" panose="02020400000000000000" pitchFamily="18" charset="-128"/>
                          <a:ea typeface="游明朝" panose="02020400000000000000" pitchFamily="18" charset="-128"/>
                          <a:cs typeface="Times New Roman" panose="02020603050405020304" pitchFamily="18" charset="0"/>
                        </a:rPr>
                        <a:t>Website of Ace Water Treatment Co., Ltd. </a:t>
                      </a:r>
                      <a:endParaRPr lang="ja-JP" sz="120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9863413"/>
                  </a:ext>
                </a:extLst>
              </a:tr>
            </a:tbl>
          </a:graphicData>
        </a:graphic>
      </p:graphicFrame>
      <p:sp>
        <p:nvSpPr>
          <p:cNvPr id="11" name="テキスト ボックス 10">
            <a:extLst>
              <a:ext uri="{FF2B5EF4-FFF2-40B4-BE49-F238E27FC236}">
                <a16:creationId xmlns:a16="http://schemas.microsoft.com/office/drawing/2014/main" id="{84FC8F44-2DBC-7755-6A24-CC58BC5DFB02}"/>
              </a:ext>
            </a:extLst>
          </p:cNvPr>
          <p:cNvSpPr txBox="1"/>
          <p:nvPr/>
        </p:nvSpPr>
        <p:spPr>
          <a:xfrm>
            <a:off x="347989" y="3034146"/>
            <a:ext cx="4354639" cy="3693319"/>
          </a:xfrm>
          <a:prstGeom prst="rect">
            <a:avLst/>
          </a:prstGeom>
          <a:noFill/>
        </p:spPr>
        <p:txBody>
          <a:bodyPr wrap="square">
            <a:spAutoFit/>
          </a:bodyPr>
          <a:lstStyle/>
          <a:p>
            <a:pPr marL="285750" indent="-285750">
              <a:buFont typeface="Wingdings" panose="05000000000000000000" pitchFamily="2" charset="2"/>
              <a:buChar char="n"/>
            </a:pPr>
            <a:r>
              <a:rPr lang="en-US" altLang="ja-JP"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We estimated the intermediate inputs, added value, and capital investment amounts of the input-output model </a:t>
            </a:r>
            <a:endParaRPr lang="ja-JP" altLang="en-US"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endParaRPr>
          </a:p>
          <a:p>
            <a:pPr marL="285750" indent="-285750">
              <a:buFont typeface="Wingdings" panose="05000000000000000000" pitchFamily="2" charset="2"/>
              <a:buChar char="n"/>
            </a:pPr>
            <a:r>
              <a:rPr lang="en-US" altLang="ja-JP" kern="100" dirty="0">
                <a:latin typeface="游明朝" panose="02020400000000000000" pitchFamily="18" charset="-128"/>
                <a:ea typeface="游明朝" panose="02020400000000000000" pitchFamily="18" charset="-128"/>
                <a:cs typeface="Times New Roman" panose="02020603050405020304" pitchFamily="18" charset="0"/>
              </a:rPr>
              <a:t>The capital costs were estimated based on the performance and cost of the equipment as assumed from various source listed in Table 3. </a:t>
            </a:r>
          </a:p>
          <a:p>
            <a:pPr marL="285750" indent="-285750">
              <a:buFont typeface="Wingdings" panose="05000000000000000000" pitchFamily="2" charset="2"/>
              <a:buChar char="n"/>
            </a:pPr>
            <a:r>
              <a:rPr lang="en-US" altLang="ja-JP" kern="100" dirty="0">
                <a:latin typeface="游明朝" panose="02020400000000000000" pitchFamily="18" charset="-128"/>
                <a:ea typeface="游明朝" panose="02020400000000000000" pitchFamily="18" charset="-128"/>
                <a:cs typeface="Times New Roman" panose="02020603050405020304" pitchFamily="18" charset="0"/>
              </a:rPr>
              <a:t>Some cost reduction was assumed in power generation and water supply because of scale efficiency. </a:t>
            </a:r>
          </a:p>
          <a:p>
            <a:pPr marL="285750" indent="-285750">
              <a:buFont typeface="Wingdings" panose="05000000000000000000" pitchFamily="2" charset="2"/>
              <a:buChar char="n"/>
            </a:pPr>
            <a:r>
              <a:rPr lang="en-US" altLang="ja-JP"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Capital investment was calculated as the annual average amount divided by useful life.</a:t>
            </a:r>
            <a:endPar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13" name="テキスト ボックス 12">
            <a:extLst>
              <a:ext uri="{FF2B5EF4-FFF2-40B4-BE49-F238E27FC236}">
                <a16:creationId xmlns:a16="http://schemas.microsoft.com/office/drawing/2014/main" id="{D4DD2833-1FDD-13B7-DBF0-474882E10885}"/>
              </a:ext>
            </a:extLst>
          </p:cNvPr>
          <p:cNvSpPr txBox="1"/>
          <p:nvPr/>
        </p:nvSpPr>
        <p:spPr>
          <a:xfrm>
            <a:off x="4853354" y="2986160"/>
            <a:ext cx="6990656" cy="307777"/>
          </a:xfrm>
          <a:prstGeom prst="rect">
            <a:avLst/>
          </a:prstGeom>
          <a:noFill/>
        </p:spPr>
        <p:txBody>
          <a:bodyPr wrap="square">
            <a:spAutoFit/>
          </a:bodyPr>
          <a:lstStyle/>
          <a:p>
            <a:pPr algn="ctr">
              <a:buNone/>
            </a:pPr>
            <a:r>
              <a:rPr lang="en-US" altLang="ja-JP" sz="1400" kern="100" dirty="0">
                <a:effectLst/>
                <a:latin typeface="+mn-ea"/>
                <a:cs typeface="Times New Roman" panose="02020603050405020304" pitchFamily="18" charset="0"/>
              </a:rPr>
              <a:t>Table 4. Sources for CO</a:t>
            </a:r>
            <a:r>
              <a:rPr lang="en-US" altLang="ja-JP" sz="1400" kern="100" baseline="-25000" dirty="0">
                <a:effectLst/>
                <a:latin typeface="+mn-ea"/>
                <a:cs typeface="Times New Roman" panose="02020603050405020304" pitchFamily="18" charset="0"/>
              </a:rPr>
              <a:t>2</a:t>
            </a:r>
            <a:r>
              <a:rPr lang="en-US" altLang="ja-JP" sz="1400" kern="100" dirty="0">
                <a:effectLst/>
                <a:latin typeface="+mn-ea"/>
                <a:cs typeface="Times New Roman" panose="02020603050405020304" pitchFamily="18" charset="0"/>
              </a:rPr>
              <a:t> circulation system cost estimates</a:t>
            </a:r>
            <a:endParaRPr lang="ja-JP" altLang="ja-JP" sz="1400" kern="100" dirty="0">
              <a:effectLst/>
              <a:latin typeface="+mn-ea"/>
              <a:cs typeface="Times New Roman" panose="02020603050405020304" pitchFamily="18" charset="0"/>
            </a:endParaRPr>
          </a:p>
        </p:txBody>
      </p:sp>
      <p:sp>
        <p:nvSpPr>
          <p:cNvPr id="7" name="星: 5 pt 6">
            <a:extLst>
              <a:ext uri="{FF2B5EF4-FFF2-40B4-BE49-F238E27FC236}">
                <a16:creationId xmlns:a16="http://schemas.microsoft.com/office/drawing/2014/main" id="{9BC78759-C7A5-1320-AA7E-4260434B8DC3}"/>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9818625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図 10">
            <a:extLst>
              <a:ext uri="{FF2B5EF4-FFF2-40B4-BE49-F238E27FC236}">
                <a16:creationId xmlns:a16="http://schemas.microsoft.com/office/drawing/2014/main" id="{0AE90D64-C60B-4B05-A98F-6F123DE4EC5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95627" y="337473"/>
            <a:ext cx="5400040" cy="4075430"/>
          </a:xfrm>
          <a:prstGeom prst="rect">
            <a:avLst/>
          </a:prstGeom>
          <a:noFill/>
          <a:ln>
            <a:noFill/>
          </a:ln>
        </p:spPr>
      </p:pic>
      <p:sp>
        <p:nvSpPr>
          <p:cNvPr id="4" name="テキスト ボックス 3">
            <a:extLst>
              <a:ext uri="{FF2B5EF4-FFF2-40B4-BE49-F238E27FC236}">
                <a16:creationId xmlns:a16="http://schemas.microsoft.com/office/drawing/2014/main" id="{3B250312-43A4-FB95-1A74-458C94F2CAA5}"/>
              </a:ext>
            </a:extLst>
          </p:cNvPr>
          <p:cNvSpPr txBox="1"/>
          <p:nvPr/>
        </p:nvSpPr>
        <p:spPr>
          <a:xfrm>
            <a:off x="6495627" y="4445165"/>
            <a:ext cx="5400040" cy="738664"/>
          </a:xfrm>
          <a:prstGeom prst="rect">
            <a:avLst/>
          </a:prstGeom>
          <a:noFill/>
        </p:spPr>
        <p:txBody>
          <a:bodyPr wrap="square">
            <a:spAutoFit/>
          </a:bodyPr>
          <a:lstStyle/>
          <a:p>
            <a:r>
              <a:rPr lang="en-US" altLang="ja-JP" sz="1400" dirty="0"/>
              <a:t>Source: Computed and Drawn by the authors.</a:t>
            </a:r>
          </a:p>
          <a:p>
            <a:pPr algn="ctr"/>
            <a:r>
              <a:rPr lang="en-US" altLang="ja-JP" sz="1400" dirty="0"/>
              <a:t>Figure 3 Cost structure of the CO2 circulation system with Cryo-DAC and methane production</a:t>
            </a:r>
            <a:endParaRPr lang="ja-JP" altLang="en-US" sz="1400" dirty="0"/>
          </a:p>
        </p:txBody>
      </p:sp>
      <p:sp>
        <p:nvSpPr>
          <p:cNvPr id="5" name="テキスト ボックス 4">
            <a:extLst>
              <a:ext uri="{FF2B5EF4-FFF2-40B4-BE49-F238E27FC236}">
                <a16:creationId xmlns:a16="http://schemas.microsoft.com/office/drawing/2014/main" id="{6AB5A11D-82E3-1CE1-54E3-6FC124A1D2DF}"/>
              </a:ext>
            </a:extLst>
          </p:cNvPr>
          <p:cNvSpPr txBox="1"/>
          <p:nvPr/>
        </p:nvSpPr>
        <p:spPr>
          <a:xfrm>
            <a:off x="152400" y="58846"/>
            <a:ext cx="6231466" cy="6740307"/>
          </a:xfrm>
          <a:prstGeom prst="rect">
            <a:avLst/>
          </a:prstGeom>
          <a:noFill/>
        </p:spPr>
        <p:txBody>
          <a:bodyPr wrap="square">
            <a:spAutoFit/>
          </a:bodyPr>
          <a:lstStyle/>
          <a:p>
            <a:pPr marL="285750" indent="-285750">
              <a:buFont typeface="Wingdings" panose="05000000000000000000" pitchFamily="2" charset="2"/>
              <a:buChar char="n"/>
            </a:pP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Figure 3 shows the cost breakdown for the CO</a:t>
            </a:r>
            <a:r>
              <a:rPr lang="en-US" altLang="ja-JP" sz="18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circulation system. </a:t>
            </a:r>
          </a:p>
          <a:p>
            <a:pPr marL="285750" indent="-285750">
              <a:buFont typeface="Arial" panose="020B0604020202020204" pitchFamily="34" charset="0"/>
              <a:buChar char="•"/>
            </a:pP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Here, </a:t>
            </a:r>
            <a:r>
              <a:rPr lang="en-US" altLang="ja-JP" sz="1800" b="1" u="sng"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capital goods are expressed as the annual investment amount (fixed capital depreciation),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calculated by dividing the equipment investment amount by its useful life.</a:t>
            </a:r>
          </a:p>
          <a:p>
            <a:pPr marL="285750" indent="-285750">
              <a:buFont typeface="Arial" panose="020B0604020202020204" pitchFamily="34" charset="0"/>
              <a:buChar char="•"/>
            </a:pPr>
            <a:endParaRPr lang="ja-JP"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marL="285750" indent="-285750">
              <a:buFont typeface="Wingdings" panose="05000000000000000000" pitchFamily="2" charset="2"/>
              <a:buChar char="n"/>
            </a:pP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For CO</a:t>
            </a:r>
            <a:r>
              <a:rPr lang="en-US" altLang="ja-JP" sz="18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capture</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the cost of LNG used to supply cold energy was excluded. </a:t>
            </a:r>
          </a:p>
          <a:p>
            <a:pPr marL="285750" indent="-285750">
              <a:buFont typeface="Arial" panose="020B0604020202020204" pitchFamily="34" charset="0"/>
              <a:buChar char="•"/>
            </a:pP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In the cost structure of Cryo-DAC, </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capital goods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accounted for the largest amount at 38.8%, </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followed by others at 26.3%, absorption liquids at 18.6%, and electricity at 9.0%. Other costs included maintenance costs.</a:t>
            </a:r>
            <a:endParaRPr lang="ja-JP"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marL="285750" indent="-285750">
              <a:buFont typeface="Wingdings" panose="05000000000000000000" pitchFamily="2" charset="2"/>
              <a:buChar char="n"/>
            </a:pPr>
            <a:endPar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marL="285750" indent="-285750">
              <a:buFont typeface="Wingdings" panose="05000000000000000000" pitchFamily="2" charset="2"/>
              <a:buChar char="n"/>
            </a:pP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For hydrogen production</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75.5% of hydrogen production is electricity cost</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Here, all renewable energy generation costs that supply electricity for hydrogen production were included in the electricity costs. Water desalination costs are also included in the others.</a:t>
            </a:r>
            <a:endParaRPr lang="ja-JP"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marL="285750" indent="-285750">
              <a:buFont typeface="Wingdings" panose="05000000000000000000" pitchFamily="2" charset="2"/>
              <a:buChar char="n"/>
            </a:pPr>
            <a:endPar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marL="285750" indent="-285750">
              <a:buFont typeface="Wingdings" panose="05000000000000000000" pitchFamily="2" charset="2"/>
              <a:buChar char="n"/>
            </a:pPr>
            <a:r>
              <a:rPr lang="en-US" altLang="ja-JP"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For the s</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ynthetic methane</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hydrogen production accounted for the largest proportion at 51.1%, followed by CO</a:t>
            </a:r>
            <a:r>
              <a:rPr lang="en-US" altLang="ja-JP" sz="1800" b="1" kern="100" baseline="-250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capture costs at 27.1%. </a:t>
            </a:r>
            <a:endParaRPr lang="ja-JP"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3" name="スライド番号プレースホルダー 2">
            <a:extLst>
              <a:ext uri="{FF2B5EF4-FFF2-40B4-BE49-F238E27FC236}">
                <a16:creationId xmlns:a16="http://schemas.microsoft.com/office/drawing/2014/main" id="{2C58B452-79FD-2D51-F5A1-97E2A875FB7F}"/>
              </a:ext>
            </a:extLst>
          </p:cNvPr>
          <p:cNvSpPr>
            <a:spLocks noGrp="1"/>
          </p:cNvSpPr>
          <p:nvPr>
            <p:ph type="sldNum" sz="quarter" idx="12"/>
          </p:nvPr>
        </p:nvSpPr>
        <p:spPr/>
        <p:txBody>
          <a:bodyPr/>
          <a:lstStyle/>
          <a:p>
            <a:fld id="{337354BD-5380-4451-B293-4A25DA93DDCA}" type="slidenum">
              <a:rPr kumimoji="1" lang="ja-JP" altLang="en-US" smtClean="0"/>
              <a:t>20</a:t>
            </a:fld>
            <a:endParaRPr kumimoji="1" lang="ja-JP" altLang="en-US"/>
          </a:p>
        </p:txBody>
      </p:sp>
      <p:sp>
        <p:nvSpPr>
          <p:cNvPr id="7" name="テキスト ボックス 6">
            <a:extLst>
              <a:ext uri="{FF2B5EF4-FFF2-40B4-BE49-F238E27FC236}">
                <a16:creationId xmlns:a16="http://schemas.microsoft.com/office/drawing/2014/main" id="{41846A71-088D-CD85-3888-F1B20E515813}"/>
              </a:ext>
            </a:extLst>
          </p:cNvPr>
          <p:cNvSpPr txBox="1"/>
          <p:nvPr/>
        </p:nvSpPr>
        <p:spPr>
          <a:xfrm>
            <a:off x="6383865" y="5248353"/>
            <a:ext cx="5715001" cy="1200329"/>
          </a:xfrm>
          <a:prstGeom prst="rect">
            <a:avLst/>
          </a:prstGeom>
          <a:noFill/>
        </p:spPr>
        <p:txBody>
          <a:bodyPr wrap="square">
            <a:spAutoFit/>
          </a:bodyPr>
          <a:lstStyle/>
          <a:p>
            <a:pPr marL="285750" indent="-285750" algn="just">
              <a:buFont typeface="Wingdings" panose="05000000000000000000" pitchFamily="2" charset="2"/>
              <a:buChar char="n"/>
            </a:pP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Although </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capital costs are more important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than absorption liquid and electricity for the cost structure of </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the Cryo-DAC alone</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electricity is the most important fa</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ctor in the costs of </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the total system</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a:t>
            </a:r>
            <a:endParaRPr lang="ja-JP"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6" name="正方形/長方形 5">
            <a:extLst>
              <a:ext uri="{FF2B5EF4-FFF2-40B4-BE49-F238E27FC236}">
                <a16:creationId xmlns:a16="http://schemas.microsoft.com/office/drawing/2014/main" id="{828C03CE-41EE-B81F-CDFE-08DEDDF9B01D}"/>
              </a:ext>
            </a:extLst>
          </p:cNvPr>
          <p:cNvSpPr/>
          <p:nvPr/>
        </p:nvSpPr>
        <p:spPr>
          <a:xfrm>
            <a:off x="7384773" y="1236849"/>
            <a:ext cx="626165" cy="43732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正方形/長方形 7">
            <a:extLst>
              <a:ext uri="{FF2B5EF4-FFF2-40B4-BE49-F238E27FC236}">
                <a16:creationId xmlns:a16="http://schemas.microsoft.com/office/drawing/2014/main" id="{864632D1-D440-6760-F699-8AEB860EC803}"/>
              </a:ext>
            </a:extLst>
          </p:cNvPr>
          <p:cNvSpPr/>
          <p:nvPr/>
        </p:nvSpPr>
        <p:spPr>
          <a:xfrm>
            <a:off x="8569482" y="2403568"/>
            <a:ext cx="626165" cy="43732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正方形/長方形 8">
            <a:extLst>
              <a:ext uri="{FF2B5EF4-FFF2-40B4-BE49-F238E27FC236}">
                <a16:creationId xmlns:a16="http://schemas.microsoft.com/office/drawing/2014/main" id="{419B1C93-6B2F-DF1F-DA19-D7AF59579E50}"/>
              </a:ext>
            </a:extLst>
          </p:cNvPr>
          <p:cNvSpPr/>
          <p:nvPr/>
        </p:nvSpPr>
        <p:spPr>
          <a:xfrm>
            <a:off x="9669117" y="1856840"/>
            <a:ext cx="626165" cy="43732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正方形/長方形 9">
            <a:extLst>
              <a:ext uri="{FF2B5EF4-FFF2-40B4-BE49-F238E27FC236}">
                <a16:creationId xmlns:a16="http://schemas.microsoft.com/office/drawing/2014/main" id="{CB5A87F3-10B2-DC55-FADA-884496D63531}"/>
              </a:ext>
            </a:extLst>
          </p:cNvPr>
          <p:cNvSpPr/>
          <p:nvPr/>
        </p:nvSpPr>
        <p:spPr>
          <a:xfrm>
            <a:off x="10862264" y="2991677"/>
            <a:ext cx="626165" cy="43732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星: 5 pt 1">
            <a:extLst>
              <a:ext uri="{FF2B5EF4-FFF2-40B4-BE49-F238E27FC236}">
                <a16:creationId xmlns:a16="http://schemas.microsoft.com/office/drawing/2014/main" id="{6A7BBB37-F2DF-460A-A6A7-C5EA492B52EA}"/>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8812324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a:extLst>
              <a:ext uri="{FF2B5EF4-FFF2-40B4-BE49-F238E27FC236}">
                <a16:creationId xmlns:a16="http://schemas.microsoft.com/office/drawing/2014/main" id="{291F469B-514B-894D-B5F4-9A61894637E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05857"/>
            <a:ext cx="12192000" cy="6356350"/>
          </a:xfrm>
          <a:prstGeom prst="rect">
            <a:avLst/>
          </a:prstGeom>
          <a:noFill/>
          <a:ln>
            <a:noFill/>
          </a:ln>
        </p:spPr>
      </p:pic>
      <p:sp>
        <p:nvSpPr>
          <p:cNvPr id="2" name="スライド番号プレースホルダー 1">
            <a:extLst>
              <a:ext uri="{FF2B5EF4-FFF2-40B4-BE49-F238E27FC236}">
                <a16:creationId xmlns:a16="http://schemas.microsoft.com/office/drawing/2014/main" id="{CEA01008-B792-EB6F-6445-12AB1CE9CF55}"/>
              </a:ext>
            </a:extLst>
          </p:cNvPr>
          <p:cNvSpPr>
            <a:spLocks noGrp="1"/>
          </p:cNvSpPr>
          <p:nvPr>
            <p:ph type="sldNum" sz="quarter" idx="12"/>
          </p:nvPr>
        </p:nvSpPr>
        <p:spPr/>
        <p:txBody>
          <a:bodyPr/>
          <a:lstStyle/>
          <a:p>
            <a:fld id="{337354BD-5380-4451-B293-4A25DA93DDCA}" type="slidenum">
              <a:rPr kumimoji="1" lang="ja-JP" altLang="en-US" smtClean="0"/>
              <a:t>21</a:t>
            </a:fld>
            <a:endParaRPr kumimoji="1" lang="ja-JP" altLang="en-US"/>
          </a:p>
        </p:txBody>
      </p:sp>
      <p:sp>
        <p:nvSpPr>
          <p:cNvPr id="5" name="テキスト ボックス 4">
            <a:extLst>
              <a:ext uri="{FF2B5EF4-FFF2-40B4-BE49-F238E27FC236}">
                <a16:creationId xmlns:a16="http://schemas.microsoft.com/office/drawing/2014/main" id="{5FE5187A-AE91-8927-132E-4CBC11BD4736}"/>
              </a:ext>
            </a:extLst>
          </p:cNvPr>
          <p:cNvSpPr txBox="1"/>
          <p:nvPr/>
        </p:nvSpPr>
        <p:spPr>
          <a:xfrm>
            <a:off x="1815298" y="136525"/>
            <a:ext cx="8561404" cy="369332"/>
          </a:xfrm>
          <a:prstGeom prst="rect">
            <a:avLst/>
          </a:prstGeom>
          <a:noFill/>
        </p:spPr>
        <p:txBody>
          <a:bodyPr wrap="square">
            <a:spAutoFit/>
          </a:bodyPr>
          <a:lstStyle/>
          <a:p>
            <a:pPr algn="ctr">
              <a:buNone/>
            </a:pP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Figure 4 Procedure for determining the embedded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emission coefficients</a:t>
            </a:r>
            <a:endParaRPr lang="ja-JP"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6" name="Rectangle 2">
            <a:extLst>
              <a:ext uri="{FF2B5EF4-FFF2-40B4-BE49-F238E27FC236}">
                <a16:creationId xmlns:a16="http://schemas.microsoft.com/office/drawing/2014/main" id="{2120C948-351A-0C45-A9F0-26A7C54B39F9}"/>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graphicFrame>
        <p:nvGraphicFramePr>
          <p:cNvPr id="7" name="オブジェクト 6">
            <a:extLst>
              <a:ext uri="{FF2B5EF4-FFF2-40B4-BE49-F238E27FC236}">
                <a16:creationId xmlns:a16="http://schemas.microsoft.com/office/drawing/2014/main" id="{421392AB-9F27-87AC-E980-F74D77816602}"/>
              </a:ext>
            </a:extLst>
          </p:cNvPr>
          <p:cNvGraphicFramePr>
            <a:graphicFrameLocks noChangeAspect="1"/>
          </p:cNvGraphicFramePr>
          <p:nvPr>
            <p:extLst>
              <p:ext uri="{D42A27DB-BD31-4B8C-83A1-F6EECF244321}">
                <p14:modId xmlns:p14="http://schemas.microsoft.com/office/powerpoint/2010/main" val="3465394159"/>
              </p:ext>
            </p:extLst>
          </p:nvPr>
        </p:nvGraphicFramePr>
        <p:xfrm>
          <a:off x="9514986" y="858519"/>
          <a:ext cx="2441575" cy="306387"/>
        </p:xfrm>
        <a:graphic>
          <a:graphicData uri="http://schemas.openxmlformats.org/presentationml/2006/ole">
            <mc:AlternateContent xmlns:mc="http://schemas.openxmlformats.org/markup-compatibility/2006">
              <mc:Choice xmlns:v="urn:schemas-microsoft-com:vml" Requires="v">
                <p:oleObj name="Equation" r:id="rId3" imgW="2438280" imgH="304560" progId="Equation.DSMT4">
                  <p:embed/>
                </p:oleObj>
              </mc:Choice>
              <mc:Fallback>
                <p:oleObj name="Equation" r:id="rId3" imgW="2438280" imgH="304560" progId="Equation.DSMT4">
                  <p:embed/>
                  <p:pic>
                    <p:nvPicPr>
                      <p:cNvPr id="0" name="Object 1"/>
                      <p:cNvPicPr>
                        <a:picLocks noChangeAspect="1" noChangeArrowheads="1"/>
                      </p:cNvPicPr>
                      <p:nvPr/>
                    </p:nvPicPr>
                    <p:blipFill>
                      <a:blip r:embed="rId4"/>
                      <a:srcRect/>
                      <a:stretch>
                        <a:fillRect/>
                      </a:stretch>
                    </p:blipFill>
                    <p:spPr bwMode="auto">
                      <a:xfrm>
                        <a:off x="9514986" y="858519"/>
                        <a:ext cx="2441575" cy="3063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Rectangle 4">
            <a:extLst>
              <a:ext uri="{FF2B5EF4-FFF2-40B4-BE49-F238E27FC236}">
                <a16:creationId xmlns:a16="http://schemas.microsoft.com/office/drawing/2014/main" id="{35198DAF-B145-CC54-C716-ED41536311AC}"/>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graphicFrame>
        <p:nvGraphicFramePr>
          <p:cNvPr id="9" name="オブジェクト 8">
            <a:extLst>
              <a:ext uri="{FF2B5EF4-FFF2-40B4-BE49-F238E27FC236}">
                <a16:creationId xmlns:a16="http://schemas.microsoft.com/office/drawing/2014/main" id="{BC018FDD-611F-33EF-163D-090C333F66CF}"/>
              </a:ext>
            </a:extLst>
          </p:cNvPr>
          <p:cNvGraphicFramePr>
            <a:graphicFrameLocks noChangeAspect="1"/>
          </p:cNvGraphicFramePr>
          <p:nvPr>
            <p:extLst>
              <p:ext uri="{D42A27DB-BD31-4B8C-83A1-F6EECF244321}">
                <p14:modId xmlns:p14="http://schemas.microsoft.com/office/powerpoint/2010/main" val="215411867"/>
              </p:ext>
            </p:extLst>
          </p:nvPr>
        </p:nvGraphicFramePr>
        <p:xfrm>
          <a:off x="7501213" y="2150423"/>
          <a:ext cx="4610100" cy="485775"/>
        </p:xfrm>
        <a:graphic>
          <a:graphicData uri="http://schemas.openxmlformats.org/presentationml/2006/ole">
            <mc:AlternateContent xmlns:mc="http://schemas.openxmlformats.org/markup-compatibility/2006">
              <mc:Choice xmlns:v="urn:schemas-microsoft-com:vml" Requires="v">
                <p:oleObj name="Equation" r:id="rId5" imgW="4610100" imgH="482600" progId="Equation.DSMT4">
                  <p:embed/>
                </p:oleObj>
              </mc:Choice>
              <mc:Fallback>
                <p:oleObj name="Equation" r:id="rId5" imgW="4610100" imgH="482600" progId="Equation.DSMT4">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01213" y="2150423"/>
                        <a:ext cx="4610100" cy="4857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オブジェクト 9">
            <a:extLst>
              <a:ext uri="{FF2B5EF4-FFF2-40B4-BE49-F238E27FC236}">
                <a16:creationId xmlns:a16="http://schemas.microsoft.com/office/drawing/2014/main" id="{DAEC035D-2641-5CA2-123E-911A06C776A8}"/>
              </a:ext>
            </a:extLst>
          </p:cNvPr>
          <p:cNvGraphicFramePr>
            <a:graphicFrameLocks noChangeAspect="1"/>
          </p:cNvGraphicFramePr>
          <p:nvPr>
            <p:extLst>
              <p:ext uri="{D42A27DB-BD31-4B8C-83A1-F6EECF244321}">
                <p14:modId xmlns:p14="http://schemas.microsoft.com/office/powerpoint/2010/main" val="1503764059"/>
              </p:ext>
            </p:extLst>
          </p:nvPr>
        </p:nvGraphicFramePr>
        <p:xfrm>
          <a:off x="7502768" y="4506315"/>
          <a:ext cx="4610100" cy="485775"/>
        </p:xfrm>
        <a:graphic>
          <a:graphicData uri="http://schemas.openxmlformats.org/presentationml/2006/ole">
            <mc:AlternateContent xmlns:mc="http://schemas.openxmlformats.org/markup-compatibility/2006">
              <mc:Choice xmlns:v="urn:schemas-microsoft-com:vml" Requires="v">
                <p:oleObj name="Equation" r:id="rId5" imgW="4610100" imgH="482600" progId="Equation.DSMT4">
                  <p:embed/>
                </p:oleObj>
              </mc:Choice>
              <mc:Fallback>
                <p:oleObj name="Equation" r:id="rId5" imgW="4610100" imgH="482600" progId="Equation.DSMT4">
                  <p:embed/>
                  <p:pic>
                    <p:nvPicPr>
                      <p:cNvPr id="9" name="オブジェクト 8">
                        <a:extLst>
                          <a:ext uri="{FF2B5EF4-FFF2-40B4-BE49-F238E27FC236}">
                            <a16:creationId xmlns:a16="http://schemas.microsoft.com/office/drawing/2014/main" id="{BC018FDD-611F-33EF-163D-090C333F66C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02768" y="4506315"/>
                        <a:ext cx="4610100" cy="4857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星: 5 pt 3">
            <a:extLst>
              <a:ext uri="{FF2B5EF4-FFF2-40B4-BE49-F238E27FC236}">
                <a16:creationId xmlns:a16="http://schemas.microsoft.com/office/drawing/2014/main" id="{9B06B3FD-2ED8-950B-F86C-8BF9BBA83971}"/>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四角形: 角を丸くする 10">
            <a:extLst>
              <a:ext uri="{FF2B5EF4-FFF2-40B4-BE49-F238E27FC236}">
                <a16:creationId xmlns:a16="http://schemas.microsoft.com/office/drawing/2014/main" id="{5F09FC53-D4BB-42F9-2880-9F9545A6DDCB}"/>
              </a:ext>
            </a:extLst>
          </p:cNvPr>
          <p:cNvSpPr/>
          <p:nvPr/>
        </p:nvSpPr>
        <p:spPr>
          <a:xfrm>
            <a:off x="7137918" y="1380931"/>
            <a:ext cx="1772817" cy="769492"/>
          </a:xfrm>
          <a:prstGeom prst="roundRect">
            <a:avLst/>
          </a:prstGeom>
          <a:noFill/>
          <a:ln w="28575">
            <a:solidFill>
              <a:srgbClr val="FF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四角形: 角を丸くする 12">
            <a:extLst>
              <a:ext uri="{FF2B5EF4-FFF2-40B4-BE49-F238E27FC236}">
                <a16:creationId xmlns:a16="http://schemas.microsoft.com/office/drawing/2014/main" id="{700F1548-BFB9-0F75-005A-2FB295A62E2B}"/>
              </a:ext>
            </a:extLst>
          </p:cNvPr>
          <p:cNvSpPr/>
          <p:nvPr/>
        </p:nvSpPr>
        <p:spPr>
          <a:xfrm>
            <a:off x="7209453" y="2745191"/>
            <a:ext cx="1772817" cy="769492"/>
          </a:xfrm>
          <a:prstGeom prst="roundRect">
            <a:avLst/>
          </a:prstGeom>
          <a:noFill/>
          <a:ln w="28575">
            <a:solidFill>
              <a:srgbClr val="FF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四角形: 角を丸くする 13">
            <a:extLst>
              <a:ext uri="{FF2B5EF4-FFF2-40B4-BE49-F238E27FC236}">
                <a16:creationId xmlns:a16="http://schemas.microsoft.com/office/drawing/2014/main" id="{0FE1138B-7E2B-9CFD-7F48-F7023914C973}"/>
              </a:ext>
            </a:extLst>
          </p:cNvPr>
          <p:cNvSpPr/>
          <p:nvPr/>
        </p:nvSpPr>
        <p:spPr>
          <a:xfrm>
            <a:off x="7209453" y="3663973"/>
            <a:ext cx="1772817" cy="769492"/>
          </a:xfrm>
          <a:prstGeom prst="roundRect">
            <a:avLst/>
          </a:prstGeom>
          <a:noFill/>
          <a:ln w="28575">
            <a:solidFill>
              <a:srgbClr val="FF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四角形: 角を丸くする 14">
            <a:extLst>
              <a:ext uri="{FF2B5EF4-FFF2-40B4-BE49-F238E27FC236}">
                <a16:creationId xmlns:a16="http://schemas.microsoft.com/office/drawing/2014/main" id="{4AB92605-8F52-1939-BAAA-F1406CC69ED8}"/>
              </a:ext>
            </a:extLst>
          </p:cNvPr>
          <p:cNvSpPr/>
          <p:nvPr/>
        </p:nvSpPr>
        <p:spPr>
          <a:xfrm>
            <a:off x="4590661" y="942391"/>
            <a:ext cx="2024743" cy="1107087"/>
          </a:xfrm>
          <a:prstGeom prst="roundRect">
            <a:avLst/>
          </a:prstGeom>
          <a:noFill/>
          <a:ln w="28575">
            <a:solidFill>
              <a:srgbClr val="FF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四角形: 角を丸くする 15">
            <a:extLst>
              <a:ext uri="{FF2B5EF4-FFF2-40B4-BE49-F238E27FC236}">
                <a16:creationId xmlns:a16="http://schemas.microsoft.com/office/drawing/2014/main" id="{3FF6A6B5-EF9A-59B8-C816-72D36184545F}"/>
              </a:ext>
            </a:extLst>
          </p:cNvPr>
          <p:cNvSpPr/>
          <p:nvPr/>
        </p:nvSpPr>
        <p:spPr>
          <a:xfrm>
            <a:off x="4590660" y="2611054"/>
            <a:ext cx="2024743" cy="1037766"/>
          </a:xfrm>
          <a:prstGeom prst="roundRect">
            <a:avLst/>
          </a:prstGeom>
          <a:noFill/>
          <a:ln w="28575">
            <a:solidFill>
              <a:srgbClr val="FF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四角形: 角を丸くする 16">
            <a:extLst>
              <a:ext uri="{FF2B5EF4-FFF2-40B4-BE49-F238E27FC236}">
                <a16:creationId xmlns:a16="http://schemas.microsoft.com/office/drawing/2014/main" id="{F09E42F2-2BD7-664F-9B75-0A6066FC8F3B}"/>
              </a:ext>
            </a:extLst>
          </p:cNvPr>
          <p:cNvSpPr/>
          <p:nvPr/>
        </p:nvSpPr>
        <p:spPr>
          <a:xfrm>
            <a:off x="4590660" y="3663973"/>
            <a:ext cx="2024743" cy="842342"/>
          </a:xfrm>
          <a:prstGeom prst="roundRect">
            <a:avLst/>
          </a:prstGeom>
          <a:noFill/>
          <a:ln w="28575">
            <a:solidFill>
              <a:srgbClr val="FF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テキスト ボックス 17">
            <a:extLst>
              <a:ext uri="{FF2B5EF4-FFF2-40B4-BE49-F238E27FC236}">
                <a16:creationId xmlns:a16="http://schemas.microsoft.com/office/drawing/2014/main" id="{4530F77E-FAEF-C2AF-70B5-A4B728C4FD31}"/>
              </a:ext>
            </a:extLst>
          </p:cNvPr>
          <p:cNvSpPr txBox="1"/>
          <p:nvPr/>
        </p:nvSpPr>
        <p:spPr>
          <a:xfrm>
            <a:off x="3479238" y="990915"/>
            <a:ext cx="1177815" cy="4185761"/>
          </a:xfrm>
          <a:prstGeom prst="rect">
            <a:avLst/>
          </a:prstGeom>
          <a:noFill/>
        </p:spPr>
        <p:txBody>
          <a:bodyPr wrap="square" rtlCol="0">
            <a:spAutoFit/>
          </a:bodyPr>
          <a:lstStyle/>
          <a:p>
            <a:r>
              <a:rPr kumimoji="1" lang="en-US" altLang="ja-JP" sz="1400" b="1" dirty="0">
                <a:solidFill>
                  <a:srgbClr val="0070C0"/>
                </a:solidFill>
              </a:rPr>
              <a:t>Domestic</a:t>
            </a:r>
          </a:p>
          <a:p>
            <a:r>
              <a:rPr lang="en-US" altLang="ja-JP" sz="1400" b="1" dirty="0">
                <a:solidFill>
                  <a:srgbClr val="0070C0"/>
                </a:solidFill>
              </a:rPr>
              <a:t>Goods</a:t>
            </a:r>
          </a:p>
          <a:p>
            <a:endParaRPr kumimoji="1" lang="en-US" altLang="ja-JP" sz="1400" b="1" dirty="0">
              <a:solidFill>
                <a:srgbClr val="0070C0"/>
              </a:solidFill>
            </a:endParaRPr>
          </a:p>
          <a:p>
            <a:endParaRPr lang="en-US" altLang="ja-JP" sz="1400" b="1" dirty="0">
              <a:solidFill>
                <a:srgbClr val="0070C0"/>
              </a:solidFill>
            </a:endParaRPr>
          </a:p>
          <a:p>
            <a:endParaRPr kumimoji="1" lang="en-US" altLang="ja-JP" sz="1400" b="1" dirty="0">
              <a:solidFill>
                <a:srgbClr val="0070C0"/>
              </a:solidFill>
            </a:endParaRPr>
          </a:p>
          <a:p>
            <a:endParaRPr lang="en-US" altLang="ja-JP" sz="1400" b="1" dirty="0">
              <a:solidFill>
                <a:srgbClr val="0070C0"/>
              </a:solidFill>
            </a:endParaRPr>
          </a:p>
          <a:p>
            <a:endParaRPr kumimoji="1" lang="en-US" altLang="ja-JP" sz="1400" b="1" dirty="0">
              <a:solidFill>
                <a:srgbClr val="0070C0"/>
              </a:solidFill>
            </a:endParaRPr>
          </a:p>
          <a:p>
            <a:endParaRPr lang="en-US" altLang="ja-JP" sz="1400" b="1" dirty="0">
              <a:solidFill>
                <a:srgbClr val="0070C0"/>
              </a:solidFill>
            </a:endParaRPr>
          </a:p>
          <a:p>
            <a:r>
              <a:rPr lang="en-US" altLang="ja-JP" sz="1400" b="1" dirty="0">
                <a:solidFill>
                  <a:srgbClr val="0070C0"/>
                </a:solidFill>
              </a:rPr>
              <a:t>Imported</a:t>
            </a:r>
          </a:p>
          <a:p>
            <a:r>
              <a:rPr kumimoji="1" lang="en-US" altLang="ja-JP" sz="1400" b="1" dirty="0">
                <a:solidFill>
                  <a:srgbClr val="0070C0"/>
                </a:solidFill>
              </a:rPr>
              <a:t>Goods</a:t>
            </a:r>
          </a:p>
          <a:p>
            <a:endParaRPr lang="en-US" altLang="ja-JP" sz="1400" b="1" dirty="0">
              <a:solidFill>
                <a:srgbClr val="0070C0"/>
              </a:solidFill>
            </a:endParaRPr>
          </a:p>
          <a:p>
            <a:endParaRPr kumimoji="1" lang="en-US" altLang="ja-JP" sz="1400" b="1" dirty="0">
              <a:solidFill>
                <a:srgbClr val="0070C0"/>
              </a:solidFill>
            </a:endParaRPr>
          </a:p>
          <a:p>
            <a:endParaRPr lang="en-US" altLang="ja-JP" sz="1400" b="1" dirty="0">
              <a:solidFill>
                <a:srgbClr val="0070C0"/>
              </a:solidFill>
            </a:endParaRPr>
          </a:p>
          <a:p>
            <a:endParaRPr kumimoji="1" lang="en-US" altLang="ja-JP" sz="1400" b="1" dirty="0">
              <a:solidFill>
                <a:srgbClr val="0070C0"/>
              </a:solidFill>
            </a:endParaRPr>
          </a:p>
          <a:p>
            <a:endParaRPr kumimoji="1" lang="en-US" altLang="ja-JP" sz="1400" b="1" dirty="0">
              <a:solidFill>
                <a:srgbClr val="0070C0"/>
              </a:solidFill>
            </a:endParaRPr>
          </a:p>
          <a:p>
            <a:endParaRPr lang="en-US" altLang="ja-JP" sz="1400" b="1" dirty="0">
              <a:solidFill>
                <a:srgbClr val="0070C0"/>
              </a:solidFill>
            </a:endParaRPr>
          </a:p>
          <a:p>
            <a:endParaRPr kumimoji="1" lang="en-US" altLang="ja-JP" sz="1400" b="1" dirty="0">
              <a:solidFill>
                <a:srgbClr val="0070C0"/>
              </a:solidFill>
            </a:endParaRPr>
          </a:p>
          <a:p>
            <a:r>
              <a:rPr lang="en-US" altLang="ja-JP" sz="1400" b="1" dirty="0">
                <a:solidFill>
                  <a:srgbClr val="0070C0"/>
                </a:solidFill>
              </a:rPr>
              <a:t>Import taxes</a:t>
            </a:r>
            <a:endParaRPr kumimoji="1" lang="ja-JP" altLang="en-US" sz="1400" b="1" dirty="0">
              <a:solidFill>
                <a:srgbClr val="0070C0"/>
              </a:solidFill>
            </a:endParaRPr>
          </a:p>
        </p:txBody>
      </p:sp>
      <p:sp>
        <p:nvSpPr>
          <p:cNvPr id="12" name="テキスト ボックス 11">
            <a:extLst>
              <a:ext uri="{FF2B5EF4-FFF2-40B4-BE49-F238E27FC236}">
                <a16:creationId xmlns:a16="http://schemas.microsoft.com/office/drawing/2014/main" id="{211A042E-4976-56BF-B014-0841A7B7F8C5}"/>
              </a:ext>
            </a:extLst>
          </p:cNvPr>
          <p:cNvSpPr txBox="1"/>
          <p:nvPr/>
        </p:nvSpPr>
        <p:spPr>
          <a:xfrm>
            <a:off x="7662547" y="5940852"/>
            <a:ext cx="3704877" cy="461665"/>
          </a:xfrm>
          <a:prstGeom prst="rect">
            <a:avLst/>
          </a:prstGeom>
          <a:noFill/>
        </p:spPr>
        <p:txBody>
          <a:bodyPr wrap="square" rtlCol="0">
            <a:spAutoFit/>
          </a:bodyPr>
          <a:lstStyle/>
          <a:p>
            <a:r>
              <a:rPr kumimoji="1" lang="en-US" altLang="ja-JP" sz="1200" dirty="0"/>
              <a:t>AIST:  National Institut</a:t>
            </a:r>
            <a:r>
              <a:rPr lang="en-US" altLang="ja-JP" sz="1200" dirty="0"/>
              <a:t>e of Advanced Industrial Science and Technology</a:t>
            </a:r>
            <a:endParaRPr kumimoji="1" lang="ja-JP" altLang="en-US" sz="1200" dirty="0"/>
          </a:p>
        </p:txBody>
      </p:sp>
    </p:spTree>
    <p:extLst>
      <p:ext uri="{BB962C8B-B14F-4D97-AF65-F5344CB8AC3E}">
        <p14:creationId xmlns:p14="http://schemas.microsoft.com/office/powerpoint/2010/main" val="37893340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オブジェクト 1">
            <a:extLst>
              <a:ext uri="{FF2B5EF4-FFF2-40B4-BE49-F238E27FC236}">
                <a16:creationId xmlns:a16="http://schemas.microsoft.com/office/drawing/2014/main" id="{3110F750-D081-69D0-21FA-EDA69E87DAAB}"/>
              </a:ext>
            </a:extLst>
          </p:cNvPr>
          <p:cNvGraphicFramePr>
            <a:graphicFrameLocks noChangeAspect="1"/>
          </p:cNvGraphicFramePr>
          <p:nvPr>
            <p:extLst>
              <p:ext uri="{D42A27DB-BD31-4B8C-83A1-F6EECF244321}">
                <p14:modId xmlns:p14="http://schemas.microsoft.com/office/powerpoint/2010/main" val="843824884"/>
              </p:ext>
            </p:extLst>
          </p:nvPr>
        </p:nvGraphicFramePr>
        <p:xfrm>
          <a:off x="11030454" y="125031"/>
          <a:ext cx="1161546" cy="380835"/>
        </p:xfrm>
        <a:graphic>
          <a:graphicData uri="http://schemas.openxmlformats.org/presentationml/2006/ole">
            <mc:AlternateContent xmlns:mc="http://schemas.openxmlformats.org/markup-compatibility/2006">
              <mc:Choice xmlns:v="urn:schemas-microsoft-com:vml" Requires="v">
                <p:oleObj name="Equation" r:id="rId2" imgW="774364" imgH="253890" progId="Equation.DSMT4">
                  <p:embed/>
                </p:oleObj>
              </mc:Choice>
              <mc:Fallback>
                <p:oleObj name="Equation" r:id="rId2" imgW="774364" imgH="253890" progId="Equation.DSMT4">
                  <p:embed/>
                  <p:pic>
                    <p:nvPicPr>
                      <p:cNvPr id="0" name="Object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30454" y="125031"/>
                        <a:ext cx="1161546" cy="38083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オブジェクト 2">
            <a:extLst>
              <a:ext uri="{FF2B5EF4-FFF2-40B4-BE49-F238E27FC236}">
                <a16:creationId xmlns:a16="http://schemas.microsoft.com/office/drawing/2014/main" id="{342CDDA6-F35A-D16F-EFCC-91788B4B1BCC}"/>
              </a:ext>
            </a:extLst>
          </p:cNvPr>
          <p:cNvGraphicFramePr>
            <a:graphicFrameLocks noChangeAspect="1"/>
          </p:cNvGraphicFramePr>
          <p:nvPr>
            <p:extLst>
              <p:ext uri="{D42A27DB-BD31-4B8C-83A1-F6EECF244321}">
                <p14:modId xmlns:p14="http://schemas.microsoft.com/office/powerpoint/2010/main" val="3586196926"/>
              </p:ext>
            </p:extLst>
          </p:nvPr>
        </p:nvGraphicFramePr>
        <p:xfrm>
          <a:off x="7394679" y="2017634"/>
          <a:ext cx="3543300" cy="723900"/>
        </p:xfrm>
        <a:graphic>
          <a:graphicData uri="http://schemas.openxmlformats.org/presentationml/2006/ole">
            <mc:AlternateContent xmlns:mc="http://schemas.openxmlformats.org/markup-compatibility/2006">
              <mc:Choice xmlns:v="urn:schemas-microsoft-com:vml" Requires="v">
                <p:oleObj name="Equation" r:id="rId4" imgW="2362200" imgH="482600" progId="Equation.DSMT4">
                  <p:embed/>
                </p:oleObj>
              </mc:Choice>
              <mc:Fallback>
                <p:oleObj name="Equation" r:id="rId4" imgW="2362200" imgH="482600" progId="Equation.DSMT4">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94679" y="2017634"/>
                        <a:ext cx="3543300" cy="72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ectangle 5">
            <a:extLst>
              <a:ext uri="{FF2B5EF4-FFF2-40B4-BE49-F238E27FC236}">
                <a16:creationId xmlns:a16="http://schemas.microsoft.com/office/drawing/2014/main" id="{A511BA1A-39B8-7215-B946-C659600A9A24}"/>
              </a:ext>
            </a:extLst>
          </p:cNvPr>
          <p:cNvSpPr>
            <a:spLocks noChangeArrowheads="1"/>
          </p:cNvSpPr>
          <p:nvPr/>
        </p:nvSpPr>
        <p:spPr bwMode="auto">
          <a:xfrm>
            <a:off x="76200" y="25463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ja-JP" sz="1000" b="0" i="0" u="none" strike="noStrike" cap="none" normalizeH="0" baseline="0" dirty="0">
              <a:ln>
                <a:noFill/>
              </a:ln>
              <a:solidFill>
                <a:schemeClr val="tx1"/>
              </a:solidFill>
              <a:effectLst/>
              <a:latin typeface="游明朝" panose="02020400000000000000" pitchFamily="18" charset="-128"/>
              <a:ea typeface="游明朝" panose="02020400000000000000" pitchFamily="18" charset="-128"/>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ja-JP" sz="1000" b="0" i="0" u="none" strike="noStrike" cap="none" normalizeH="0" baseline="0" dirty="0">
                <a:ln>
                  <a:noFill/>
                </a:ln>
                <a:solidFill>
                  <a:schemeClr val="tx1"/>
                </a:solidFill>
                <a:effectLst/>
                <a:latin typeface="游明朝" panose="02020400000000000000" pitchFamily="18" charset="-128"/>
                <a:ea typeface="游明朝" panose="02020400000000000000" pitchFamily="18" charset="-128"/>
                <a:cs typeface="Times New Roman" panose="02020603050405020304" pitchFamily="18" charset="0"/>
              </a:rPr>
              <a:t>				</a:t>
            </a:r>
            <a:r>
              <a:rPr kumimoji="0" lang="en-US" altLang="ja-JP" sz="800" b="0" i="0" u="none" strike="noStrike" cap="none" normalizeH="0" baseline="0" dirty="0">
                <a:ln>
                  <a:noFill/>
                </a:ln>
                <a:solidFill>
                  <a:schemeClr val="tx1"/>
                </a:solidFill>
                <a:effectLst/>
              </a:rPr>
              <a:t> </a:t>
            </a:r>
            <a:endParaRPr kumimoji="0" lang="en-US" altLang="ja-JP" sz="1800" b="0" i="0" u="none" strike="noStrike" cap="none" normalizeH="0" baseline="0" dirty="0">
              <a:ln>
                <a:noFill/>
              </a:ln>
              <a:solidFill>
                <a:schemeClr val="tx1"/>
              </a:solidFill>
              <a:effectLst/>
              <a:latin typeface="Arial" panose="020B0604020202020204" pitchFamily="34" charset="0"/>
            </a:endParaRPr>
          </a:p>
        </p:txBody>
      </p:sp>
      <p:sp>
        <p:nvSpPr>
          <p:cNvPr id="8" name="テキスト ボックス 7">
            <a:extLst>
              <a:ext uri="{FF2B5EF4-FFF2-40B4-BE49-F238E27FC236}">
                <a16:creationId xmlns:a16="http://schemas.microsoft.com/office/drawing/2014/main" id="{BBC02B85-622D-0938-506D-C028EDDDB789}"/>
              </a:ext>
            </a:extLst>
          </p:cNvPr>
          <p:cNvSpPr txBox="1"/>
          <p:nvPr/>
        </p:nvSpPr>
        <p:spPr>
          <a:xfrm>
            <a:off x="179060" y="112659"/>
            <a:ext cx="6096000" cy="6463308"/>
          </a:xfrm>
          <a:prstGeom prst="rect">
            <a:avLst/>
          </a:prstGeom>
          <a:noFill/>
        </p:spPr>
        <p:txBody>
          <a:bodyPr wrap="square">
            <a:spAutoFit/>
          </a:bodyPr>
          <a:lstStyle/>
          <a:p>
            <a:pPr marL="285750" indent="-285750">
              <a:buFont typeface="Wingdings" panose="05000000000000000000" pitchFamily="2" charset="2"/>
              <a:buChar char="n"/>
            </a:pP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Preprocessing before estimating the LC-CO</a:t>
            </a:r>
            <a:r>
              <a:rPr lang="en-US" altLang="ja-JP" sz="18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emissions through input-output analysis with 3EID(NIES).</a:t>
            </a:r>
            <a:endParaRPr lang="ja-JP"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endParaRPr>
          </a:p>
          <a:p>
            <a:pPr marL="285750" indent="-285750">
              <a:buFont typeface="Wingdings" panose="05000000000000000000" pitchFamily="2" charset="2"/>
              <a:buChar char="n"/>
            </a:pPr>
            <a:endPar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marL="342900" indent="-342900">
              <a:buFont typeface="+mj-lt"/>
              <a:buAutoNum type="arabicPeriod"/>
            </a:pP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the conversion from the </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purchaser price-based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estimates to </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producer price-based </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by </a:t>
            </a:r>
            <a:r>
              <a:rPr lang="en-US" altLang="ja-JP" kern="100" dirty="0">
                <a:latin typeface="游明朝" panose="02020400000000000000" pitchFamily="18" charset="-128"/>
                <a:ea typeface="游明朝" panose="02020400000000000000" pitchFamily="18" charset="-128"/>
                <a:cs typeface="Times New Roman" panose="02020603050405020304" pitchFamily="18" charset="0"/>
              </a:rPr>
              <a:t>u</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sing the trade and transport margin rates from the 2020 Input-Output Table (390 sectors).</a:t>
            </a:r>
          </a:p>
          <a:p>
            <a:pPr marL="342900" indent="-342900">
              <a:buFont typeface="+mj-lt"/>
              <a:buAutoNum type="arabicPeriod"/>
            </a:pPr>
            <a:endParaRPr lang="ja-JP"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marL="342900" indent="-342900">
              <a:buFont typeface="+mj-lt"/>
              <a:buAutoNum type="arabicPeriod"/>
            </a:pPr>
            <a:r>
              <a:rPr lang="en-US" altLang="ja-JP" sz="1800" b="1" dirty="0">
                <a:solidFill>
                  <a:srgbClr val="0070C0"/>
                </a:solidFill>
                <a:effectLst/>
                <a:latin typeface="游明朝" panose="02020400000000000000" pitchFamily="18" charset="-128"/>
                <a:cs typeface="Times New Roman" panose="02020603050405020304" pitchFamily="18" charset="0"/>
              </a:rPr>
              <a:t>the conversion to </a:t>
            </a:r>
            <a:r>
              <a:rPr lang="en-US" altLang="ja-JP" sz="1800" b="1" u="sng" dirty="0">
                <a:solidFill>
                  <a:srgbClr val="0070C0"/>
                </a:solidFill>
                <a:effectLst/>
                <a:latin typeface="游明朝" panose="02020400000000000000" pitchFamily="18" charset="-128"/>
                <a:cs typeface="Times New Roman" panose="02020603050405020304" pitchFamily="18" charset="0"/>
              </a:rPr>
              <a:t>the </a:t>
            </a:r>
            <a:r>
              <a:rPr lang="en-US" altLang="ja-JP" sz="1800" b="1" u="sng" dirty="0">
                <a:solidFill>
                  <a:srgbClr val="FF0000"/>
                </a:solidFill>
                <a:effectLst/>
                <a:latin typeface="游明朝" panose="02020400000000000000" pitchFamily="18" charset="-128"/>
                <a:cs typeface="Times New Roman" panose="02020603050405020304" pitchFamily="18" charset="0"/>
              </a:rPr>
              <a:t>2020 price evaluation </a:t>
            </a:r>
            <a:r>
              <a:rPr lang="en-US" altLang="ja-JP" sz="1800" b="1" dirty="0">
                <a:solidFill>
                  <a:srgbClr val="0070C0"/>
                </a:solidFill>
                <a:effectLst/>
                <a:latin typeface="游明朝" panose="02020400000000000000" pitchFamily="18" charset="-128"/>
                <a:cs typeface="Times New Roman" panose="02020603050405020304" pitchFamily="18" charset="0"/>
              </a:rPr>
              <a:t>to obtain the LC-CO</a:t>
            </a:r>
            <a:r>
              <a:rPr lang="en-US" altLang="ja-JP" sz="1800" b="1" baseline="-25000" dirty="0">
                <a:solidFill>
                  <a:srgbClr val="0070C0"/>
                </a:solidFill>
                <a:effectLst/>
                <a:latin typeface="游明朝" panose="02020400000000000000" pitchFamily="18" charset="-128"/>
                <a:cs typeface="Times New Roman" panose="02020603050405020304" pitchFamily="18" charset="0"/>
              </a:rPr>
              <a:t>2</a:t>
            </a:r>
            <a:r>
              <a:rPr lang="en-US" altLang="ja-JP" sz="1800" b="1" dirty="0">
                <a:solidFill>
                  <a:srgbClr val="0070C0"/>
                </a:solidFill>
                <a:effectLst/>
                <a:latin typeface="游明朝" panose="02020400000000000000" pitchFamily="18" charset="-128"/>
                <a:cs typeface="Times New Roman" panose="02020603050405020304" pitchFamily="18" charset="0"/>
              </a:rPr>
              <a:t> </a:t>
            </a:r>
            <a:r>
              <a:rPr lang="en-US" altLang="ja-JP" b="1" dirty="0">
                <a:solidFill>
                  <a:srgbClr val="0070C0"/>
                </a:solidFill>
                <a:latin typeface="游明朝" panose="02020400000000000000" pitchFamily="18" charset="-128"/>
                <a:cs typeface="Times New Roman" panose="02020603050405020304" pitchFamily="18" charset="0"/>
              </a:rPr>
              <a:t>by the CO</a:t>
            </a:r>
            <a:r>
              <a:rPr lang="en-US" altLang="ja-JP" b="1" baseline="-25000" dirty="0">
                <a:solidFill>
                  <a:srgbClr val="0070C0"/>
                </a:solidFill>
                <a:latin typeface="游明朝" panose="02020400000000000000" pitchFamily="18" charset="-128"/>
                <a:cs typeface="Times New Roman" panose="02020603050405020304" pitchFamily="18" charset="0"/>
              </a:rPr>
              <a:t>2</a:t>
            </a:r>
            <a:r>
              <a:rPr lang="en-US" altLang="ja-JP" b="1" dirty="0">
                <a:solidFill>
                  <a:srgbClr val="0070C0"/>
                </a:solidFill>
                <a:latin typeface="游明朝" panose="02020400000000000000" pitchFamily="18" charset="-128"/>
                <a:cs typeface="Times New Roman" panose="02020603050405020304" pitchFamily="18" charset="0"/>
              </a:rPr>
              <a:t> emission coefficients of monetary units-base.</a:t>
            </a:r>
            <a:endParaRPr lang="en-US" altLang="ja-JP" sz="1800" b="1" dirty="0">
              <a:solidFill>
                <a:srgbClr val="0070C0"/>
              </a:solidFill>
              <a:effectLst/>
              <a:latin typeface="游明朝" panose="02020400000000000000" pitchFamily="18" charset="-128"/>
              <a:cs typeface="Times New Roman" panose="02020603050405020304" pitchFamily="18" charset="0"/>
            </a:endParaRPr>
          </a:p>
          <a:p>
            <a:pPr marL="285750" indent="-285750">
              <a:buFont typeface="Arial" panose="020B0604020202020204" pitchFamily="34" charset="0"/>
              <a:buChar char="•"/>
            </a:pP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We obtain the price index by sector from 2020 to 2023, corresponding to the input-output model from the Corporate Price Index (Bank of Japan), Consumer Price Index (Ministry of Internal Affairs and Communications), Agricultural Price Statistics (Ministry of Agriculture, Forestry, and Fisheries), and Employee Income per capita (Cabinet Office). </a:t>
            </a:r>
          </a:p>
          <a:p>
            <a:pPr marL="285750" indent="-285750">
              <a:buFont typeface="Arial" panose="020B0604020202020204" pitchFamily="34" charset="0"/>
              <a:buChar char="•"/>
            </a:pP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For the sector, the price data of which are not available, is estimated as the average of the obtained sector’s price indices and employee income per capita index with weights of input coefficients.</a:t>
            </a:r>
            <a:endParaRPr lang="ja-JP"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marL="285750" indent="-285750">
              <a:buFont typeface="Wingdings" panose="05000000000000000000" pitchFamily="2" charset="2"/>
              <a:buChar char="n"/>
            </a:pPr>
            <a:endParaRPr lang="en-US" altLang="ja-JP" dirty="0">
              <a:latin typeface="游明朝" panose="02020400000000000000" pitchFamily="18" charset="-128"/>
              <a:cs typeface="Times New Roman" panose="02020603050405020304" pitchFamily="18" charset="0"/>
            </a:endParaRPr>
          </a:p>
        </p:txBody>
      </p:sp>
      <p:sp>
        <p:nvSpPr>
          <p:cNvPr id="4" name="スライド番号プレースホルダー 3">
            <a:extLst>
              <a:ext uri="{FF2B5EF4-FFF2-40B4-BE49-F238E27FC236}">
                <a16:creationId xmlns:a16="http://schemas.microsoft.com/office/drawing/2014/main" id="{1982C049-068C-E01E-8B5E-7C586C58BE01}"/>
              </a:ext>
            </a:extLst>
          </p:cNvPr>
          <p:cNvSpPr>
            <a:spLocks noGrp="1"/>
          </p:cNvSpPr>
          <p:nvPr>
            <p:ph type="sldNum" sz="quarter" idx="12"/>
          </p:nvPr>
        </p:nvSpPr>
        <p:spPr/>
        <p:txBody>
          <a:bodyPr/>
          <a:lstStyle/>
          <a:p>
            <a:fld id="{337354BD-5380-4451-B293-4A25DA93DDCA}" type="slidenum">
              <a:rPr kumimoji="1" lang="ja-JP" altLang="en-US" smtClean="0"/>
              <a:t>22</a:t>
            </a:fld>
            <a:endParaRPr kumimoji="1" lang="ja-JP" altLang="en-US"/>
          </a:p>
        </p:txBody>
      </p:sp>
      <p:sp>
        <p:nvSpPr>
          <p:cNvPr id="7" name="テキスト ボックス 6">
            <a:extLst>
              <a:ext uri="{FF2B5EF4-FFF2-40B4-BE49-F238E27FC236}">
                <a16:creationId xmlns:a16="http://schemas.microsoft.com/office/drawing/2014/main" id="{EFD2A6C5-91D6-20AF-ABDF-F533B2B6EED7}"/>
              </a:ext>
            </a:extLst>
          </p:cNvPr>
          <p:cNvSpPr txBox="1"/>
          <p:nvPr/>
        </p:nvSpPr>
        <p:spPr>
          <a:xfrm>
            <a:off x="6351260" y="130783"/>
            <a:ext cx="5039790" cy="369332"/>
          </a:xfrm>
          <a:prstGeom prst="rect">
            <a:avLst/>
          </a:prstGeom>
          <a:noFill/>
        </p:spPr>
        <p:txBody>
          <a:bodyPr wrap="square">
            <a:spAutoFit/>
          </a:bodyPr>
          <a:lstStyle/>
          <a:p>
            <a:pPr marL="342900" indent="-342900">
              <a:buFont typeface="Arial" panose="020B0604020202020204" pitchFamily="34" charset="0"/>
              <a:buChar char="•"/>
            </a:pPr>
            <a:r>
              <a:rPr lang="en-US" altLang="ja-JP" dirty="0">
                <a:latin typeface="游明朝" panose="02020400000000000000" pitchFamily="18" charset="-128"/>
                <a:cs typeface="Times New Roman" panose="02020603050405020304" pitchFamily="18" charset="0"/>
              </a:rPr>
              <a:t>Monetary-base CO</a:t>
            </a:r>
            <a:r>
              <a:rPr lang="en-US" altLang="ja-JP" baseline="-25000" dirty="0">
                <a:latin typeface="游明朝" panose="02020400000000000000" pitchFamily="18" charset="-128"/>
                <a:cs typeface="Times New Roman" panose="02020603050405020304" pitchFamily="18" charset="0"/>
              </a:rPr>
              <a:t>2</a:t>
            </a:r>
            <a:r>
              <a:rPr lang="en-US" altLang="ja-JP" dirty="0">
                <a:latin typeface="游明朝" panose="02020400000000000000" pitchFamily="18" charset="-128"/>
                <a:cs typeface="Times New Roman" panose="02020603050405020304" pitchFamily="18" charset="0"/>
              </a:rPr>
              <a:t> emission coefficients:</a:t>
            </a:r>
            <a:endParaRPr lang="en-US" altLang="ja-JP" sz="1800" dirty="0">
              <a:effectLst/>
              <a:latin typeface="游明朝" panose="02020400000000000000" pitchFamily="18" charset="-128"/>
              <a:cs typeface="Times New Roman" panose="02020603050405020304" pitchFamily="18" charset="0"/>
            </a:endParaRPr>
          </a:p>
        </p:txBody>
      </p:sp>
      <p:graphicFrame>
        <p:nvGraphicFramePr>
          <p:cNvPr id="9" name="オブジェクト 8">
            <a:extLst>
              <a:ext uri="{FF2B5EF4-FFF2-40B4-BE49-F238E27FC236}">
                <a16:creationId xmlns:a16="http://schemas.microsoft.com/office/drawing/2014/main" id="{EC986D59-556D-2460-A9A8-A1FA547D224F}"/>
              </a:ext>
            </a:extLst>
          </p:cNvPr>
          <p:cNvGraphicFramePr>
            <a:graphicFrameLocks noChangeAspect="1"/>
          </p:cNvGraphicFramePr>
          <p:nvPr>
            <p:extLst>
              <p:ext uri="{D42A27DB-BD31-4B8C-83A1-F6EECF244321}">
                <p14:modId xmlns:p14="http://schemas.microsoft.com/office/powerpoint/2010/main" val="388468561"/>
              </p:ext>
            </p:extLst>
          </p:nvPr>
        </p:nvGraphicFramePr>
        <p:xfrm>
          <a:off x="9757916" y="579805"/>
          <a:ext cx="952088" cy="380835"/>
        </p:xfrm>
        <a:graphic>
          <a:graphicData uri="http://schemas.openxmlformats.org/presentationml/2006/ole">
            <mc:AlternateContent xmlns:mc="http://schemas.openxmlformats.org/markup-compatibility/2006">
              <mc:Choice xmlns:v="urn:schemas-microsoft-com:vml" Requires="v">
                <p:oleObj name="Equation" r:id="rId6" imgW="634725" imgH="253890" progId="Equation.DSMT4">
                  <p:embed/>
                </p:oleObj>
              </mc:Choice>
              <mc:Fallback>
                <p:oleObj name="Equation" r:id="rId6" imgW="634725" imgH="253890" progId="Equation.DSMT4">
                  <p:embed/>
                  <p:pic>
                    <p:nvPicPr>
                      <p:cNvPr id="3" name="オブジェクト 2">
                        <a:extLst>
                          <a:ext uri="{FF2B5EF4-FFF2-40B4-BE49-F238E27FC236}">
                            <a16:creationId xmlns:a16="http://schemas.microsoft.com/office/drawing/2014/main" id="{8E6E422A-C6A2-5DB7-5B35-CBFEDF644CA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57916" y="579805"/>
                        <a:ext cx="952088" cy="38083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テキスト ボックス 10">
            <a:extLst>
              <a:ext uri="{FF2B5EF4-FFF2-40B4-BE49-F238E27FC236}">
                <a16:creationId xmlns:a16="http://schemas.microsoft.com/office/drawing/2014/main" id="{EA270346-D8FD-617C-401B-4EC854F6FBEF}"/>
              </a:ext>
            </a:extLst>
          </p:cNvPr>
          <p:cNvSpPr txBox="1"/>
          <p:nvPr/>
        </p:nvSpPr>
        <p:spPr>
          <a:xfrm>
            <a:off x="6352226" y="574609"/>
            <a:ext cx="3704059" cy="369332"/>
          </a:xfrm>
          <a:prstGeom prst="rect">
            <a:avLst/>
          </a:prstGeom>
          <a:noFill/>
        </p:spPr>
        <p:txBody>
          <a:bodyPr wrap="square">
            <a:spAutoFit/>
          </a:bodyPr>
          <a:lstStyle/>
          <a:p>
            <a:pPr marL="285750" indent="-285750">
              <a:buFont typeface="Arial" panose="020B0604020202020204" pitchFamily="34" charset="0"/>
              <a:buChar char="•"/>
            </a:pPr>
            <a:r>
              <a:rPr kumimoji="0" lang="en-US" altLang="ja-JP" sz="1800" b="0" i="0" u="none" strike="noStrike" cap="none" normalizeH="0" baseline="0" dirty="0">
                <a:ln>
                  <a:noFill/>
                </a:ln>
                <a:solidFill>
                  <a:schemeClr val="tx1"/>
                </a:solidFill>
                <a:effectLst/>
                <a:latin typeface="游明朝" panose="02020400000000000000" pitchFamily="18" charset="-128"/>
                <a:ea typeface="游明朝" panose="02020400000000000000" pitchFamily="18" charset="-128"/>
                <a:cs typeface="Times New Roman" panose="02020603050405020304" pitchFamily="18" charset="0"/>
              </a:rPr>
              <a:t>volume-based CO</a:t>
            </a:r>
            <a:r>
              <a:rPr kumimoji="0" lang="en-US" altLang="ja-JP" sz="1800" b="0" i="0" u="none" strike="noStrike" cap="none" normalizeH="0" baseline="-30000" dirty="0">
                <a:ln>
                  <a:noFill/>
                </a:ln>
                <a:solidFill>
                  <a:schemeClr val="tx1"/>
                </a:solidFill>
                <a:effectLst/>
                <a:latin typeface="游明朝" panose="02020400000000000000" pitchFamily="18" charset="-128"/>
                <a:ea typeface="游明朝" panose="02020400000000000000" pitchFamily="18" charset="-128"/>
                <a:cs typeface="Times New Roman" panose="02020603050405020304" pitchFamily="18" charset="0"/>
              </a:rPr>
              <a:t>2</a:t>
            </a:r>
            <a:r>
              <a:rPr kumimoji="0" lang="en-US" altLang="ja-JP" sz="1800" b="0" i="0" u="none" strike="noStrike" cap="none" normalizeH="0" baseline="0" dirty="0">
                <a:ln>
                  <a:noFill/>
                </a:ln>
                <a:solidFill>
                  <a:schemeClr val="tx1"/>
                </a:solidFill>
                <a:effectLst/>
                <a:latin typeface="游明朝" panose="02020400000000000000" pitchFamily="18" charset="-128"/>
                <a:ea typeface="游明朝" panose="02020400000000000000" pitchFamily="18" charset="-128"/>
                <a:cs typeface="Times New Roman" panose="02020603050405020304" pitchFamily="18" charset="0"/>
              </a:rPr>
              <a:t> emission: </a:t>
            </a:r>
            <a:endParaRPr lang="ja-JP" altLang="en-US" dirty="0"/>
          </a:p>
        </p:txBody>
      </p:sp>
      <p:sp>
        <p:nvSpPr>
          <p:cNvPr id="13" name="テキスト ボックス 12">
            <a:extLst>
              <a:ext uri="{FF2B5EF4-FFF2-40B4-BE49-F238E27FC236}">
                <a16:creationId xmlns:a16="http://schemas.microsoft.com/office/drawing/2014/main" id="{82AC2CA3-2026-8693-BF31-BD661156389E}"/>
              </a:ext>
            </a:extLst>
          </p:cNvPr>
          <p:cNvSpPr txBox="1"/>
          <p:nvPr/>
        </p:nvSpPr>
        <p:spPr>
          <a:xfrm>
            <a:off x="6351260" y="1056204"/>
            <a:ext cx="5713044" cy="923330"/>
          </a:xfrm>
          <a:prstGeom prst="rect">
            <a:avLst/>
          </a:prstGeom>
          <a:noFill/>
        </p:spPr>
        <p:txBody>
          <a:bodyPr wrap="square">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ja-JP" sz="1800" b="0" i="0" u="none" strike="noStrike" cap="none" normalizeH="0" baseline="0" dirty="0">
                <a:ln>
                  <a:noFill/>
                </a:ln>
                <a:solidFill>
                  <a:schemeClr val="tx1"/>
                </a:solidFill>
                <a:effectLst/>
                <a:latin typeface="游明朝" panose="02020400000000000000" pitchFamily="18" charset="-128"/>
                <a:ea typeface="游明朝" panose="02020400000000000000" pitchFamily="18" charset="-128"/>
                <a:cs typeface="Times New Roman" panose="02020603050405020304" pitchFamily="18" charset="0"/>
              </a:rPr>
              <a:t>This does not differ from calculating the amount of CO</a:t>
            </a:r>
            <a:r>
              <a:rPr kumimoji="0" lang="en-US" altLang="ja-JP" sz="1800" b="0" i="0" u="none" strike="noStrike" cap="none" normalizeH="0" baseline="-30000" dirty="0">
                <a:ln>
                  <a:noFill/>
                </a:ln>
                <a:solidFill>
                  <a:schemeClr val="tx1"/>
                </a:solidFill>
                <a:effectLst/>
                <a:latin typeface="游明朝" panose="02020400000000000000" pitchFamily="18" charset="-128"/>
                <a:ea typeface="游明朝" panose="02020400000000000000" pitchFamily="18" charset="-128"/>
                <a:cs typeface="Times New Roman" panose="02020603050405020304" pitchFamily="18" charset="0"/>
              </a:rPr>
              <a:t>2</a:t>
            </a:r>
            <a:r>
              <a:rPr kumimoji="0" lang="en-US" altLang="ja-JP" sz="1800" b="0" i="0" u="none" strike="noStrike" cap="none" normalizeH="0" baseline="0" dirty="0">
                <a:ln>
                  <a:noFill/>
                </a:ln>
                <a:solidFill>
                  <a:schemeClr val="tx1"/>
                </a:solidFill>
                <a:effectLst/>
                <a:latin typeface="游明朝" panose="02020400000000000000" pitchFamily="18" charset="-128"/>
                <a:ea typeface="游明朝" panose="02020400000000000000" pitchFamily="18" charset="-128"/>
                <a:cs typeface="Times New Roman" panose="02020603050405020304" pitchFamily="18" charset="0"/>
              </a:rPr>
              <a:t> emissions based on the amount of CO</a:t>
            </a:r>
            <a:r>
              <a:rPr kumimoji="0" lang="en-US" altLang="ja-JP" sz="1800" b="0" i="0" u="none" strike="noStrike" cap="none" normalizeH="0" baseline="-30000" dirty="0">
                <a:ln>
                  <a:noFill/>
                </a:ln>
                <a:solidFill>
                  <a:schemeClr val="tx1"/>
                </a:solidFill>
                <a:effectLst/>
                <a:latin typeface="游明朝" panose="02020400000000000000" pitchFamily="18" charset="-128"/>
                <a:ea typeface="游明朝" panose="02020400000000000000" pitchFamily="18" charset="-128"/>
                <a:cs typeface="Times New Roman" panose="02020603050405020304" pitchFamily="18" charset="0"/>
              </a:rPr>
              <a:t>2</a:t>
            </a:r>
            <a:r>
              <a:rPr kumimoji="0" lang="en-US" altLang="ja-JP" sz="1800" b="0" i="0" u="none" strike="noStrike" cap="none" normalizeH="0" baseline="0" dirty="0">
                <a:ln>
                  <a:noFill/>
                </a:ln>
                <a:solidFill>
                  <a:schemeClr val="tx1"/>
                </a:solidFill>
                <a:effectLst/>
                <a:latin typeface="游明朝" panose="02020400000000000000" pitchFamily="18" charset="-128"/>
                <a:ea typeface="游明朝" panose="02020400000000000000" pitchFamily="18" charset="-128"/>
                <a:cs typeface="Times New Roman" panose="02020603050405020304" pitchFamily="18" charset="0"/>
              </a:rPr>
              <a:t> emissions by material volume.  </a:t>
            </a:r>
            <a:endParaRPr kumimoji="0" lang="en-US" altLang="ja-JP" sz="4000" b="0" i="0" u="none" strike="noStrike" cap="none" normalizeH="0" baseline="0" dirty="0">
              <a:ln>
                <a:noFill/>
              </a:ln>
              <a:solidFill>
                <a:schemeClr val="tx1"/>
              </a:solidFill>
              <a:effectLst/>
              <a:latin typeface="Arial" panose="020B0604020202020204" pitchFamily="34" charset="0"/>
            </a:endParaRPr>
          </a:p>
        </p:txBody>
      </p:sp>
      <p:graphicFrame>
        <p:nvGraphicFramePr>
          <p:cNvPr id="14" name="オブジェクト 13">
            <a:extLst>
              <a:ext uri="{FF2B5EF4-FFF2-40B4-BE49-F238E27FC236}">
                <a16:creationId xmlns:a16="http://schemas.microsoft.com/office/drawing/2014/main" id="{5B1D34F3-A0FD-BC25-D6D1-BD19D67BEFD3}"/>
              </a:ext>
            </a:extLst>
          </p:cNvPr>
          <p:cNvGraphicFramePr>
            <a:graphicFrameLocks noChangeAspect="1"/>
          </p:cNvGraphicFramePr>
          <p:nvPr>
            <p:extLst>
              <p:ext uri="{D42A27DB-BD31-4B8C-83A1-F6EECF244321}">
                <p14:modId xmlns:p14="http://schemas.microsoft.com/office/powerpoint/2010/main" val="4183395734"/>
              </p:ext>
            </p:extLst>
          </p:nvPr>
        </p:nvGraphicFramePr>
        <p:xfrm>
          <a:off x="7394679" y="3647822"/>
          <a:ext cx="4343400" cy="723900"/>
        </p:xfrm>
        <a:graphic>
          <a:graphicData uri="http://schemas.openxmlformats.org/presentationml/2006/ole">
            <mc:AlternateContent xmlns:mc="http://schemas.openxmlformats.org/markup-compatibility/2006">
              <mc:Choice xmlns:v="urn:schemas-microsoft-com:vml" Requires="v">
                <p:oleObj name="Equation" r:id="rId8" imgW="2895600" imgH="482600" progId="Equation.DSMT4">
                  <p:embed/>
                </p:oleObj>
              </mc:Choice>
              <mc:Fallback>
                <p:oleObj name="Equation" r:id="rId8" imgW="2895600" imgH="482600" progId="Equation.DSMT4">
                  <p:embed/>
                  <p:pic>
                    <p:nvPicPr>
                      <p:cNvPr id="8" name="オブジェクト 7">
                        <a:extLst>
                          <a:ext uri="{FF2B5EF4-FFF2-40B4-BE49-F238E27FC236}">
                            <a16:creationId xmlns:a16="http://schemas.microsoft.com/office/drawing/2014/main" id="{4E40D4D6-6E01-A756-FF9F-BA45A8C37AB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394679" y="3647822"/>
                        <a:ext cx="4343400" cy="72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 name="テキスト ボックス 15">
            <a:extLst>
              <a:ext uri="{FF2B5EF4-FFF2-40B4-BE49-F238E27FC236}">
                <a16:creationId xmlns:a16="http://schemas.microsoft.com/office/drawing/2014/main" id="{F0834ABA-49A7-1EB3-5145-A6EA3189F111}"/>
              </a:ext>
            </a:extLst>
          </p:cNvPr>
          <p:cNvSpPr txBox="1"/>
          <p:nvPr/>
        </p:nvSpPr>
        <p:spPr>
          <a:xfrm>
            <a:off x="6426199" y="2741534"/>
            <a:ext cx="5638105" cy="923330"/>
          </a:xfrm>
          <a:prstGeom prst="rect">
            <a:avLst/>
          </a:prstGeom>
          <a:noFill/>
        </p:spPr>
        <p:txBody>
          <a:bodyPr wrap="square">
            <a:spAutoFit/>
          </a:bodyPr>
          <a:lstStyle/>
          <a:p>
            <a:pPr marL="285750" indent="-285750" algn="just">
              <a:buFont typeface="Arial" panose="020B0604020202020204" pitchFamily="34" charset="0"/>
              <a:buChar char="•"/>
            </a:pP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If p</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1</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&gt;p</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0</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then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baseline="30000" dirty="0">
                <a:effectLst/>
                <a:latin typeface="游明朝" panose="02020400000000000000" pitchFamily="18" charset="-128"/>
                <a:ea typeface="游明朝" panose="02020400000000000000" pitchFamily="18" charset="-128"/>
                <a:cs typeface="Times New Roman" panose="02020603050405020304" pitchFamily="18" charset="0"/>
              </a:rPr>
              <a:t>*</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&gt;CO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baseline="30000" dirty="0">
                <a:effectLst/>
                <a:latin typeface="游明朝" panose="02020400000000000000" pitchFamily="18" charset="-128"/>
                <a:ea typeface="游明朝" panose="02020400000000000000" pitchFamily="18" charset="-128"/>
                <a:cs typeface="Times New Roman" panose="02020603050405020304" pitchFamily="18" charset="0"/>
              </a:rPr>
              <a:t>0</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and if p</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1</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&lt;p</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then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baseline="30000" dirty="0">
                <a:effectLst/>
                <a:latin typeface="游明朝" panose="02020400000000000000" pitchFamily="18" charset="-128"/>
                <a:ea typeface="游明朝" panose="02020400000000000000" pitchFamily="18" charset="-128"/>
                <a:cs typeface="Times New Roman" panose="02020603050405020304" pitchFamily="18" charset="0"/>
              </a:rPr>
              <a:t>*</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&lt;CO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baseline="30000" dirty="0">
                <a:effectLst/>
                <a:latin typeface="游明朝" panose="02020400000000000000" pitchFamily="18" charset="-128"/>
                <a:ea typeface="游明朝" panose="02020400000000000000" pitchFamily="18" charset="-128"/>
                <a:cs typeface="Times New Roman" panose="02020603050405020304" pitchFamily="18" charset="0"/>
              </a:rPr>
              <a:t>0</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correlating to an amount that is either too high or too low.</a:t>
            </a:r>
            <a:endParaRPr lang="ja-JP"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p:txBody>
      </p:sp>
      <p:graphicFrame>
        <p:nvGraphicFramePr>
          <p:cNvPr id="17" name="オブジェクト 16">
            <a:extLst>
              <a:ext uri="{FF2B5EF4-FFF2-40B4-BE49-F238E27FC236}">
                <a16:creationId xmlns:a16="http://schemas.microsoft.com/office/drawing/2014/main" id="{1C8B3AEE-A885-C25B-6530-6D682CC99B67}"/>
              </a:ext>
            </a:extLst>
          </p:cNvPr>
          <p:cNvGraphicFramePr>
            <a:graphicFrameLocks noChangeAspect="1"/>
          </p:cNvGraphicFramePr>
          <p:nvPr>
            <p:extLst>
              <p:ext uri="{D42A27DB-BD31-4B8C-83A1-F6EECF244321}">
                <p14:modId xmlns:p14="http://schemas.microsoft.com/office/powerpoint/2010/main" val="3564249172"/>
              </p:ext>
            </p:extLst>
          </p:nvPr>
        </p:nvGraphicFramePr>
        <p:xfrm>
          <a:off x="6625876" y="5772655"/>
          <a:ext cx="5238750" cy="762000"/>
        </p:xfrm>
        <a:graphic>
          <a:graphicData uri="http://schemas.openxmlformats.org/presentationml/2006/ole">
            <mc:AlternateContent xmlns:mc="http://schemas.openxmlformats.org/markup-compatibility/2006">
              <mc:Choice xmlns:v="urn:schemas-microsoft-com:vml" Requires="v">
                <p:oleObj name="Equation" r:id="rId10" imgW="3492500" imgH="508000" progId="Equation.DSMT4">
                  <p:embed/>
                </p:oleObj>
              </mc:Choice>
              <mc:Fallback>
                <p:oleObj name="Equation" r:id="rId10" imgW="3492500" imgH="508000" progId="Equation.DSMT4">
                  <p:embed/>
                  <p:pic>
                    <p:nvPicPr>
                      <p:cNvPr id="12" name="オブジェクト 11">
                        <a:extLst>
                          <a:ext uri="{FF2B5EF4-FFF2-40B4-BE49-F238E27FC236}">
                            <a16:creationId xmlns:a16="http://schemas.microsoft.com/office/drawing/2014/main" id="{32066400-011E-7E74-1150-4D5A0AD7434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625876" y="5772655"/>
                        <a:ext cx="5238750" cy="762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9" name="テキスト ボックス 18">
            <a:extLst>
              <a:ext uri="{FF2B5EF4-FFF2-40B4-BE49-F238E27FC236}">
                <a16:creationId xmlns:a16="http://schemas.microsoft.com/office/drawing/2014/main" id="{9F368A82-6DAE-776C-0C5B-044EC62C85FF}"/>
              </a:ext>
            </a:extLst>
          </p:cNvPr>
          <p:cNvSpPr txBox="1"/>
          <p:nvPr/>
        </p:nvSpPr>
        <p:spPr>
          <a:xfrm>
            <a:off x="6426199" y="4514025"/>
            <a:ext cx="5638106" cy="1200329"/>
          </a:xfrm>
          <a:prstGeom prst="rect">
            <a:avLst/>
          </a:prstGeom>
          <a:noFill/>
        </p:spPr>
        <p:txBody>
          <a:bodyPr wrap="square">
            <a:spAutoFit/>
          </a:bodyPr>
          <a:lstStyle/>
          <a:p>
            <a:pPr marL="285750" indent="-285750">
              <a:buFont typeface="Arial" panose="020B0604020202020204" pitchFamily="34" charset="0"/>
              <a:buChar char="•"/>
            </a:pP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In such cases, if the expenditure revalued at the base year prices, a value equivalent to the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emissions is evaluated in physical terms, as shown below.</a:t>
            </a:r>
            <a:endParaRPr lang="ja-JP"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20" name="正方形/長方形 19">
            <a:extLst>
              <a:ext uri="{FF2B5EF4-FFF2-40B4-BE49-F238E27FC236}">
                <a16:creationId xmlns:a16="http://schemas.microsoft.com/office/drawing/2014/main" id="{71731936-9598-C995-BD91-650DD1524812}"/>
              </a:ext>
            </a:extLst>
          </p:cNvPr>
          <p:cNvSpPr/>
          <p:nvPr/>
        </p:nvSpPr>
        <p:spPr>
          <a:xfrm>
            <a:off x="6351260" y="0"/>
            <a:ext cx="5840740" cy="6857990"/>
          </a:xfrm>
          <a:prstGeom prst="rect">
            <a:avLst/>
          </a:prstGeom>
          <a:solidFill>
            <a:schemeClr val="accent1">
              <a:alpha val="37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星: 5 pt 4">
            <a:extLst>
              <a:ext uri="{FF2B5EF4-FFF2-40B4-BE49-F238E27FC236}">
                <a16:creationId xmlns:a16="http://schemas.microsoft.com/office/drawing/2014/main" id="{B6898C5F-DF3F-8668-2D56-CCE08BA5AE24}"/>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9917918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テキスト ボックス 2">
            <a:extLst>
              <a:ext uri="{FF2B5EF4-FFF2-40B4-BE49-F238E27FC236}">
                <a16:creationId xmlns:a16="http://schemas.microsoft.com/office/drawing/2014/main" id="{E24C3725-F6A2-D327-50FE-5A6EF401CFDD}"/>
              </a:ext>
            </a:extLst>
          </p:cNvPr>
          <p:cNvSpPr txBox="1"/>
          <p:nvPr/>
        </p:nvSpPr>
        <p:spPr>
          <a:xfrm>
            <a:off x="228393" y="155513"/>
            <a:ext cx="6096000" cy="4524315"/>
          </a:xfrm>
          <a:prstGeom prst="rect">
            <a:avLst/>
          </a:prstGeom>
          <a:noFill/>
        </p:spPr>
        <p:txBody>
          <a:bodyPr wrap="square">
            <a:spAutoFit/>
          </a:bodyPr>
          <a:lstStyle/>
          <a:p>
            <a:pPr marL="342900" indent="-342900">
              <a:buFont typeface="+mj-lt"/>
              <a:buAutoNum type="arabicPeriod" startAt="3"/>
            </a:pPr>
            <a:r>
              <a:rPr lang="en-US" altLang="ja-JP" b="1" u="sng"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Price adjustment due to difference in the quality</a:t>
            </a:r>
            <a:r>
              <a:rPr lang="en-US" altLang="ja-JP" b="1" u="sng"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 </a:t>
            </a:r>
            <a:endParaRPr lang="en-US" altLang="ja-JP" sz="1800" b="1" u="sng"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endParaRPr>
          </a:p>
          <a:p>
            <a:pPr marL="285750" indent="-285750">
              <a:buFont typeface="Arial" panose="020B0604020202020204" pitchFamily="34" charset="0"/>
              <a:buChar char="•"/>
            </a:pPr>
            <a:r>
              <a:rPr lang="en-US" altLang="ja-JP" sz="1800"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The prices of individual materials in the system may deviate from the average prices of the corresponding sector. </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This also overestimates or underestimates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emissions in the input-output analysis. </a:t>
            </a:r>
          </a:p>
          <a:p>
            <a:pPr marL="285750" indent="-285750">
              <a:buFont typeface="Arial" panose="020B0604020202020204" pitchFamily="34" charset="0"/>
              <a:buChar char="•"/>
            </a:pP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As an example of quality adjustment, the price of some materials, such as </a:t>
            </a:r>
            <a:r>
              <a:rPr lang="en-US" altLang="ja-JP" sz="1800"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stainless steel, set in the Aspen Plus </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simulation was higher than the average price of the corresponding sector. </a:t>
            </a:r>
          </a:p>
          <a:p>
            <a:pPr marL="285750" indent="-285750">
              <a:buFont typeface="Arial" panose="020B0604020202020204" pitchFamily="34" charset="0"/>
              <a:buChar char="•"/>
            </a:pP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In addition, </a:t>
            </a:r>
            <a:r>
              <a:rPr lang="en-US" altLang="ja-JP" sz="1800"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the electricity price </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is assumed to be lower than the average price in the electricity sector.</a:t>
            </a:r>
          </a:p>
          <a:p>
            <a:pPr marL="285750" indent="-285750">
              <a:buFont typeface="Arial" panose="020B0604020202020204" pitchFamily="34" charset="0"/>
              <a:buChar char="•"/>
            </a:pPr>
            <a:endParaRPr lang="en-US" altLang="ja-JP" kern="100" dirty="0">
              <a:latin typeface="游明朝" panose="02020400000000000000" pitchFamily="18" charset="-128"/>
              <a:ea typeface="游明朝" panose="02020400000000000000" pitchFamily="18" charset="-128"/>
              <a:cs typeface="Times New Roman" panose="02020603050405020304" pitchFamily="18" charset="0"/>
            </a:endParaRPr>
          </a:p>
          <a:p>
            <a:pPr marL="342900" indent="-342900">
              <a:buFont typeface="+mj-lt"/>
              <a:buAutoNum type="arabicPeriod" startAt="4"/>
            </a:pP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Using an open model in the input-output analysis, the induced production and imports are calculated for exogenous demand </a:t>
            </a:r>
          </a:p>
          <a:p>
            <a:r>
              <a:rPr lang="en-US" altLang="ja-JP"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See I-O model/Case 3 and Figure 4</a:t>
            </a:r>
            <a:endPar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4" name="Rectangle 2">
            <a:extLst>
              <a:ext uri="{FF2B5EF4-FFF2-40B4-BE49-F238E27FC236}">
                <a16:creationId xmlns:a16="http://schemas.microsoft.com/office/drawing/2014/main" id="{5882FB75-A393-E98C-EB99-F95216843908}"/>
              </a:ext>
            </a:extLst>
          </p:cNvPr>
          <p:cNvSpPr>
            <a:spLocks noChangeArrowheads="1"/>
          </p:cNvSpPr>
          <p:nvPr/>
        </p:nvSpPr>
        <p:spPr bwMode="auto">
          <a:xfrm>
            <a:off x="660400" y="553092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graphicFrame>
        <p:nvGraphicFramePr>
          <p:cNvPr id="5" name="オブジェクト 4">
            <a:extLst>
              <a:ext uri="{FF2B5EF4-FFF2-40B4-BE49-F238E27FC236}">
                <a16:creationId xmlns:a16="http://schemas.microsoft.com/office/drawing/2014/main" id="{661DC74E-72DE-5CAD-1812-C56FB3CB0A0F}"/>
              </a:ext>
            </a:extLst>
          </p:cNvPr>
          <p:cNvGraphicFramePr>
            <a:graphicFrameLocks noChangeAspect="1"/>
          </p:cNvGraphicFramePr>
          <p:nvPr>
            <p:extLst>
              <p:ext uri="{D42A27DB-BD31-4B8C-83A1-F6EECF244321}">
                <p14:modId xmlns:p14="http://schemas.microsoft.com/office/powerpoint/2010/main" val="2998076248"/>
              </p:ext>
            </p:extLst>
          </p:nvPr>
        </p:nvGraphicFramePr>
        <p:xfrm>
          <a:off x="6297525" y="565077"/>
          <a:ext cx="5810250" cy="762000"/>
        </p:xfrm>
        <a:graphic>
          <a:graphicData uri="http://schemas.openxmlformats.org/presentationml/2006/ole">
            <mc:AlternateContent xmlns:mc="http://schemas.openxmlformats.org/markup-compatibility/2006">
              <mc:Choice xmlns:v="urn:schemas-microsoft-com:vml" Requires="v">
                <p:oleObj name="Equation" r:id="rId2" imgW="3873500" imgH="508000" progId="Equation.DSMT4">
                  <p:embed/>
                </p:oleObj>
              </mc:Choice>
              <mc:Fallback>
                <p:oleObj name="Equation" r:id="rId2" imgW="3873500" imgH="508000" progId="Equation.DSMT4">
                  <p:embed/>
                  <p:pic>
                    <p:nvPicPr>
                      <p:cNvPr id="0" name="Object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7525" y="565077"/>
                        <a:ext cx="5810250" cy="762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テキスト ボックス 6">
            <a:extLst>
              <a:ext uri="{FF2B5EF4-FFF2-40B4-BE49-F238E27FC236}">
                <a16:creationId xmlns:a16="http://schemas.microsoft.com/office/drawing/2014/main" id="{8291850E-00A9-3476-9891-0F82F553215A}"/>
              </a:ext>
            </a:extLst>
          </p:cNvPr>
          <p:cNvSpPr txBox="1"/>
          <p:nvPr/>
        </p:nvSpPr>
        <p:spPr>
          <a:xfrm>
            <a:off x="6493933" y="1422105"/>
            <a:ext cx="5463605" cy="923330"/>
          </a:xfrm>
          <a:prstGeom prst="rect">
            <a:avLst/>
          </a:prstGeom>
          <a:noFill/>
        </p:spPr>
        <p:txBody>
          <a:bodyPr wrap="square">
            <a:spAutoFit/>
          </a:bodyPr>
          <a:lstStyle/>
          <a:p>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where p</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1</a:t>
            </a:r>
            <a:r>
              <a:rPr lang="en-US" altLang="ja-JP" sz="1800" kern="100" baseline="30000" dirty="0">
                <a:effectLst/>
                <a:latin typeface="游明朝" panose="02020400000000000000" pitchFamily="18" charset="-128"/>
                <a:ea typeface="游明朝" panose="02020400000000000000" pitchFamily="18" charset="-128"/>
                <a:cs typeface="Times New Roman" panose="02020603050405020304" pitchFamily="18" charset="0"/>
              </a:rPr>
              <a:t>q</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is the price of a material that differs in quality from the average goods in the corresponding sector.</a:t>
            </a:r>
            <a:endParaRPr lang="ja-JP"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2" name="スライド番号プレースホルダー 1">
            <a:extLst>
              <a:ext uri="{FF2B5EF4-FFF2-40B4-BE49-F238E27FC236}">
                <a16:creationId xmlns:a16="http://schemas.microsoft.com/office/drawing/2014/main" id="{561ED9F4-0B2E-34C2-8D87-CF3040FB26A5}"/>
              </a:ext>
            </a:extLst>
          </p:cNvPr>
          <p:cNvSpPr>
            <a:spLocks noGrp="1"/>
          </p:cNvSpPr>
          <p:nvPr>
            <p:ph type="sldNum" sz="quarter" idx="12"/>
          </p:nvPr>
        </p:nvSpPr>
        <p:spPr/>
        <p:txBody>
          <a:bodyPr/>
          <a:lstStyle/>
          <a:p>
            <a:fld id="{337354BD-5380-4451-B293-4A25DA93DDCA}" type="slidenum">
              <a:rPr kumimoji="1" lang="ja-JP" altLang="en-US" smtClean="0"/>
              <a:t>23</a:t>
            </a:fld>
            <a:endParaRPr kumimoji="1" lang="ja-JP" altLang="en-US"/>
          </a:p>
        </p:txBody>
      </p:sp>
      <p:sp>
        <p:nvSpPr>
          <p:cNvPr id="6" name="正方形/長方形 5">
            <a:extLst>
              <a:ext uri="{FF2B5EF4-FFF2-40B4-BE49-F238E27FC236}">
                <a16:creationId xmlns:a16="http://schemas.microsoft.com/office/drawing/2014/main" id="{AFF85612-53F0-C5A7-3DD9-0E652FAAB04B}"/>
              </a:ext>
            </a:extLst>
          </p:cNvPr>
          <p:cNvSpPr/>
          <p:nvPr/>
        </p:nvSpPr>
        <p:spPr>
          <a:xfrm>
            <a:off x="6351260" y="0"/>
            <a:ext cx="5840740" cy="2481942"/>
          </a:xfrm>
          <a:prstGeom prst="rect">
            <a:avLst/>
          </a:prstGeom>
          <a:solidFill>
            <a:schemeClr val="accent1">
              <a:alpha val="37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星: 5 pt 7">
            <a:extLst>
              <a:ext uri="{FF2B5EF4-FFF2-40B4-BE49-F238E27FC236}">
                <a16:creationId xmlns:a16="http://schemas.microsoft.com/office/drawing/2014/main" id="{D1987D7B-532F-1741-0053-E31F7B42B9F7}"/>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431123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016E2E54-9873-1314-E001-BAD6C1281CDF}"/>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7678A99F-DF22-C1A4-201D-43FD802964CF}"/>
              </a:ext>
            </a:extLst>
          </p:cNvPr>
          <p:cNvSpPr>
            <a:spLocks noGrp="1"/>
          </p:cNvSpPr>
          <p:nvPr>
            <p:ph type="title"/>
          </p:nvPr>
        </p:nvSpPr>
        <p:spPr/>
        <p:txBody>
          <a:bodyPr/>
          <a:lstStyle/>
          <a:p>
            <a:r>
              <a:rPr kumimoji="1" lang="en-US" altLang="ja-JP" dirty="0"/>
              <a:t>Contents</a:t>
            </a:r>
            <a:endParaRPr kumimoji="1" lang="ja-JP" altLang="en-US" dirty="0"/>
          </a:p>
        </p:txBody>
      </p:sp>
      <p:sp>
        <p:nvSpPr>
          <p:cNvPr id="3" name="コンテンツ プレースホルダー 2">
            <a:extLst>
              <a:ext uri="{FF2B5EF4-FFF2-40B4-BE49-F238E27FC236}">
                <a16:creationId xmlns:a16="http://schemas.microsoft.com/office/drawing/2014/main" id="{AE5C5C93-1E91-3DC2-30FD-4C54796931FE}"/>
              </a:ext>
            </a:extLst>
          </p:cNvPr>
          <p:cNvSpPr>
            <a:spLocks noGrp="1"/>
          </p:cNvSpPr>
          <p:nvPr>
            <p:ph idx="1"/>
          </p:nvPr>
        </p:nvSpPr>
        <p:spPr/>
        <p:txBody>
          <a:bodyPr>
            <a:normAutofit fontScale="92500" lnSpcReduction="10000"/>
          </a:bodyPr>
          <a:lstStyle/>
          <a:p>
            <a:pPr marL="514350" indent="-514350">
              <a:buFont typeface="+mj-lt"/>
              <a:buAutoNum type="arabicPeriod"/>
            </a:pPr>
            <a:r>
              <a:rPr kumimoji="1" lang="en-US" altLang="ja-JP" dirty="0">
                <a:solidFill>
                  <a:schemeClr val="accent6">
                    <a:lumMod val="60000"/>
                    <a:lumOff val="40000"/>
                  </a:schemeClr>
                </a:solidFill>
              </a:rPr>
              <a:t>Introduction</a:t>
            </a:r>
          </a:p>
          <a:p>
            <a:pPr marL="514350" indent="-514350">
              <a:buFont typeface="+mj-lt"/>
              <a:buAutoNum type="arabicPeriod"/>
            </a:pPr>
            <a:r>
              <a:rPr kumimoji="1" lang="en-US" altLang="ja-JP" dirty="0">
                <a:solidFill>
                  <a:schemeClr val="accent6">
                    <a:lumMod val="60000"/>
                    <a:lumOff val="40000"/>
                  </a:schemeClr>
                </a:solidFill>
              </a:rPr>
              <a:t>Background		</a:t>
            </a:r>
            <a:r>
              <a:rPr kumimoji="1" lang="en-US" altLang="ja-JP" dirty="0"/>
              <a:t>	</a:t>
            </a:r>
          </a:p>
          <a:p>
            <a:pPr marL="514350" indent="-514350">
              <a:buFont typeface="+mj-lt"/>
              <a:buAutoNum type="arabicPeriod"/>
            </a:pPr>
            <a:r>
              <a:rPr lang="en-US" altLang="ja-JP" dirty="0">
                <a:solidFill>
                  <a:schemeClr val="accent6">
                    <a:lumMod val="60000"/>
                    <a:lumOff val="40000"/>
                  </a:schemeClr>
                </a:solidFill>
              </a:rPr>
              <a:t>Input-output model		</a:t>
            </a:r>
          </a:p>
          <a:p>
            <a:pPr marL="514350" indent="-514350">
              <a:buFont typeface="+mj-lt"/>
              <a:buAutoNum type="arabicPeriod"/>
            </a:pPr>
            <a:r>
              <a:rPr kumimoji="1" lang="en-US" altLang="ja-JP" dirty="0">
                <a:solidFill>
                  <a:schemeClr val="accent6">
                    <a:lumMod val="60000"/>
                    <a:lumOff val="40000"/>
                  </a:schemeClr>
                </a:solidFill>
              </a:rPr>
              <a:t>Assumption of the CO2 circulation system and database		</a:t>
            </a:r>
          </a:p>
          <a:p>
            <a:pPr marL="514350" indent="-514350">
              <a:buFont typeface="+mj-lt"/>
              <a:buAutoNum type="arabicPeriod"/>
            </a:pPr>
            <a:r>
              <a:rPr kumimoji="1" lang="en-US" altLang="ja-JP" dirty="0"/>
              <a:t>Results		</a:t>
            </a:r>
            <a:r>
              <a:rPr kumimoji="1" lang="en-US" altLang="ja-JP" dirty="0">
                <a:solidFill>
                  <a:schemeClr val="accent6">
                    <a:lumMod val="60000"/>
                    <a:lumOff val="40000"/>
                  </a:schemeClr>
                </a:solidFill>
              </a:rPr>
              <a:t>		</a:t>
            </a:r>
          </a:p>
          <a:p>
            <a:pPr marL="514350" indent="-514350">
              <a:buFont typeface="+mj-lt"/>
              <a:buAutoNum type="arabicPeriod"/>
            </a:pPr>
            <a:r>
              <a:rPr kumimoji="1" lang="en-US" altLang="ja-JP" dirty="0">
                <a:solidFill>
                  <a:schemeClr val="accent6">
                    <a:lumMod val="60000"/>
                    <a:lumOff val="40000"/>
                  </a:schemeClr>
                </a:solidFill>
              </a:rPr>
              <a:t>Conclusions</a:t>
            </a:r>
          </a:p>
          <a:p>
            <a:pPr marL="0" indent="0">
              <a:buNone/>
            </a:pPr>
            <a:endParaRPr kumimoji="1" lang="en-US" altLang="ja-JP" dirty="0"/>
          </a:p>
          <a:p>
            <a:pPr marL="0" indent="0">
              <a:buNone/>
            </a:pPr>
            <a:r>
              <a:rPr kumimoji="1" lang="en-US" altLang="ja-JP" dirty="0">
                <a:solidFill>
                  <a:schemeClr val="accent6">
                    <a:lumMod val="60000"/>
                    <a:lumOff val="40000"/>
                  </a:schemeClr>
                </a:solidFill>
              </a:rPr>
              <a:t>Appendix A: Future changes in the input and CO2 emission coefficients in the electricity, and iron-steel sectors </a:t>
            </a:r>
          </a:p>
          <a:p>
            <a:pPr marL="0" indent="0">
              <a:buNone/>
            </a:pPr>
            <a:r>
              <a:rPr lang="en-US" altLang="ja-JP" dirty="0">
                <a:solidFill>
                  <a:schemeClr val="accent6">
                    <a:lumMod val="60000"/>
                    <a:lumOff val="40000"/>
                  </a:schemeClr>
                </a:solidFill>
              </a:rPr>
              <a:t>Appendix B: Multi-country input-output database </a:t>
            </a:r>
            <a:endParaRPr kumimoji="1" lang="ja-JP" altLang="en-US" dirty="0">
              <a:solidFill>
                <a:schemeClr val="accent6">
                  <a:lumMod val="60000"/>
                  <a:lumOff val="40000"/>
                </a:schemeClr>
              </a:solidFill>
            </a:endParaRPr>
          </a:p>
        </p:txBody>
      </p:sp>
      <p:sp>
        <p:nvSpPr>
          <p:cNvPr id="4" name="スライド番号プレースホルダー 3">
            <a:extLst>
              <a:ext uri="{FF2B5EF4-FFF2-40B4-BE49-F238E27FC236}">
                <a16:creationId xmlns:a16="http://schemas.microsoft.com/office/drawing/2014/main" id="{25AE4F61-68A1-2AB6-1274-532F1D0450C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7354BD-5380-4451-B293-4A25DA93DDCA}" type="slidenum">
              <a:rPr kumimoji="1" lang="ja-JP" altLang="en-US" sz="1200" b="0" i="0" u="none" strike="noStrike" kern="1200" cap="none" spc="0" normalizeH="0" baseline="0" noProof="0" smtClean="0">
                <a:ln>
                  <a:noFill/>
                </a:ln>
                <a:solidFill>
                  <a:prstClr val="black">
                    <a:tint val="82000"/>
                  </a:prstClr>
                </a:solidFill>
                <a:effectLst/>
                <a:uLnTx/>
                <a:uFillTx/>
                <a:latin typeface="游ゴシック" panose="02110004020202020204"/>
                <a:ea typeface="游ゴシック" panose="020B0400000000000000" pitchFamily="50"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1" lang="ja-JP" altLang="en-US" sz="1200" b="0" i="0" u="none" strike="noStrike" kern="1200" cap="none" spc="0" normalizeH="0" baseline="0" noProof="0">
              <a:ln>
                <a:noFill/>
              </a:ln>
              <a:solidFill>
                <a:prstClr val="black">
                  <a:tint val="82000"/>
                </a:prstClr>
              </a:solidFill>
              <a:effectLst/>
              <a:uLnTx/>
              <a:uFillTx/>
              <a:latin typeface="游ゴシック" panose="02110004020202020204"/>
              <a:ea typeface="游ゴシック" panose="020B0400000000000000" pitchFamily="50" charset="-128"/>
              <a:cs typeface="+mn-cs"/>
            </a:endParaRPr>
          </a:p>
        </p:txBody>
      </p:sp>
    </p:spTree>
    <p:extLst>
      <p:ext uri="{BB962C8B-B14F-4D97-AF65-F5344CB8AC3E}">
        <p14:creationId xmlns:p14="http://schemas.microsoft.com/office/powerpoint/2010/main" val="34978507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5BC61D0-338B-A350-1A34-5DA736A27F8A}"/>
              </a:ext>
            </a:extLst>
          </p:cNvPr>
          <p:cNvSpPr>
            <a:spLocks noGrp="1"/>
          </p:cNvSpPr>
          <p:nvPr>
            <p:ph type="title"/>
          </p:nvPr>
        </p:nvSpPr>
        <p:spPr/>
        <p:txBody>
          <a:bodyPr/>
          <a:lstStyle/>
          <a:p>
            <a:r>
              <a:rPr kumimoji="1" lang="en-US" altLang="ja-JP" b="1" dirty="0"/>
              <a:t>Results</a:t>
            </a:r>
            <a:endParaRPr kumimoji="1" lang="ja-JP" altLang="en-US" b="1" dirty="0"/>
          </a:p>
        </p:txBody>
      </p:sp>
      <p:sp>
        <p:nvSpPr>
          <p:cNvPr id="3" name="コンテンツ プレースホルダー 2">
            <a:extLst>
              <a:ext uri="{FF2B5EF4-FFF2-40B4-BE49-F238E27FC236}">
                <a16:creationId xmlns:a16="http://schemas.microsoft.com/office/drawing/2014/main" id="{46E9E3A8-880A-8BF8-3B66-9AAD5C41E1A9}"/>
              </a:ext>
            </a:extLst>
          </p:cNvPr>
          <p:cNvSpPr>
            <a:spLocks noGrp="1"/>
          </p:cNvSpPr>
          <p:nvPr>
            <p:ph idx="1"/>
          </p:nvPr>
        </p:nvSpPr>
        <p:spPr>
          <a:xfrm>
            <a:off x="310587" y="1601958"/>
            <a:ext cx="5400040" cy="4351338"/>
          </a:xfrm>
        </p:spPr>
        <p:txBody>
          <a:bodyPr>
            <a:normAutofit lnSpcReduction="10000"/>
          </a:bodyPr>
          <a:lstStyle/>
          <a:p>
            <a:pPr>
              <a:buFont typeface="Wingdings" panose="05000000000000000000" pitchFamily="2" charset="2"/>
              <a:buChar char="n"/>
            </a:pP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We calculated </a:t>
            </a:r>
          </a:p>
          <a:p>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the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domestic production spillover effect of intermediate goods</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due to exogenous production </a:t>
            </a:r>
          </a:p>
          <a:p>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and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the production spillover effect (here called the import spillover effect) when the induced import demand is produced domestically</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a:t>
            </a:r>
          </a:p>
          <a:p>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In addition to the spillover effect of intermediate goods, we calculated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the domestic production and import spillover effects due to the annual capital investment amount corresponding to the depreciation of fixed capital.</a:t>
            </a:r>
            <a:endParaRPr lang="ja-JP"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endParaRPr>
          </a:p>
          <a:p>
            <a:endPar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endParaRPr>
          </a:p>
          <a:p>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These effects are expressed as relative values, with the exogenous production value of the CO</a:t>
            </a:r>
            <a:r>
              <a:rPr lang="en-US" altLang="ja-JP" sz="18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circulation system set to 1. </a:t>
            </a:r>
          </a:p>
          <a:p>
            <a:endParaRPr kumimoji="1" lang="ja-JP" altLang="en-US" dirty="0"/>
          </a:p>
        </p:txBody>
      </p:sp>
      <p:sp>
        <p:nvSpPr>
          <p:cNvPr id="4" name="スライド番号プレースホルダー 3">
            <a:extLst>
              <a:ext uri="{FF2B5EF4-FFF2-40B4-BE49-F238E27FC236}">
                <a16:creationId xmlns:a16="http://schemas.microsoft.com/office/drawing/2014/main" id="{5BF833C7-0378-C9F0-02DE-915D89FA42E6}"/>
              </a:ext>
            </a:extLst>
          </p:cNvPr>
          <p:cNvSpPr>
            <a:spLocks noGrp="1"/>
          </p:cNvSpPr>
          <p:nvPr>
            <p:ph type="sldNum" sz="quarter" idx="12"/>
          </p:nvPr>
        </p:nvSpPr>
        <p:spPr/>
        <p:txBody>
          <a:bodyPr/>
          <a:lstStyle/>
          <a:p>
            <a:fld id="{337354BD-5380-4451-B293-4A25DA93DDCA}" type="slidenum">
              <a:rPr kumimoji="1" lang="ja-JP" altLang="en-US" smtClean="0"/>
              <a:t>25</a:t>
            </a:fld>
            <a:endParaRPr kumimoji="1" lang="ja-JP" altLang="en-US"/>
          </a:p>
        </p:txBody>
      </p:sp>
      <p:sp>
        <p:nvSpPr>
          <p:cNvPr id="6" name="テキスト ボックス 5">
            <a:extLst>
              <a:ext uri="{FF2B5EF4-FFF2-40B4-BE49-F238E27FC236}">
                <a16:creationId xmlns:a16="http://schemas.microsoft.com/office/drawing/2014/main" id="{58381466-A9A8-8FD8-3865-1B4556547999}"/>
              </a:ext>
            </a:extLst>
          </p:cNvPr>
          <p:cNvSpPr txBox="1"/>
          <p:nvPr/>
        </p:nvSpPr>
        <p:spPr>
          <a:xfrm>
            <a:off x="5847617" y="1649408"/>
            <a:ext cx="6097772" cy="646331"/>
          </a:xfrm>
          <a:prstGeom prst="rect">
            <a:avLst/>
          </a:prstGeom>
          <a:noFill/>
        </p:spPr>
        <p:txBody>
          <a:bodyPr wrap="square">
            <a:spAutoFit/>
          </a:bodyPr>
          <a:lstStyle/>
          <a:p>
            <a:pPr algn="ct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Table 4 Exogenous production and corresponding production and import spillover effects</a:t>
            </a:r>
            <a:endParaRPr lang="ja-JP"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8" name="テキスト ボックス 7">
            <a:extLst>
              <a:ext uri="{FF2B5EF4-FFF2-40B4-BE49-F238E27FC236}">
                <a16:creationId xmlns:a16="http://schemas.microsoft.com/office/drawing/2014/main" id="{B4A2AF6D-2E80-6B3A-F988-8619DE4CF66C}"/>
              </a:ext>
            </a:extLst>
          </p:cNvPr>
          <p:cNvSpPr txBox="1"/>
          <p:nvPr/>
        </p:nvSpPr>
        <p:spPr>
          <a:xfrm>
            <a:off x="5827174" y="4997496"/>
            <a:ext cx="6118215" cy="1200329"/>
          </a:xfrm>
          <a:prstGeom prst="rect">
            <a:avLst/>
          </a:prstGeom>
          <a:noFill/>
        </p:spPr>
        <p:txBody>
          <a:bodyPr wrap="square">
            <a:spAutoFit/>
          </a:bodyPr>
          <a:lstStyle/>
          <a:p>
            <a:pPr marL="285750" indent="-285750" algn="just">
              <a:buFont typeface="Wingdings" panose="05000000000000000000" pitchFamily="2" charset="2"/>
              <a:buChar char="n"/>
            </a:pPr>
            <a:endParaRPr lang="en-US" altLang="ja-JP" kern="100" dirty="0">
              <a:latin typeface="游明朝" panose="02020400000000000000" pitchFamily="18" charset="-128"/>
              <a:ea typeface="游明朝" panose="02020400000000000000" pitchFamily="18" charset="-128"/>
              <a:cs typeface="Times New Roman" panose="02020603050405020304" pitchFamily="18" charset="0"/>
            </a:endParaRPr>
          </a:p>
          <a:p>
            <a:pPr marL="285750" indent="-285750" algn="just">
              <a:buFont typeface="Wingdings" panose="05000000000000000000" pitchFamily="2" charset="2"/>
              <a:buChar char="n"/>
            </a:pP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The amount of production induced in the base year, together with the exogenous production, was 1.948 times the production amount.</a:t>
            </a:r>
            <a:endParaRPr lang="ja-JP"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endParaRPr>
          </a:p>
        </p:txBody>
      </p:sp>
      <p:pic>
        <p:nvPicPr>
          <p:cNvPr id="7" name="図 6">
            <a:extLst>
              <a:ext uri="{FF2B5EF4-FFF2-40B4-BE49-F238E27FC236}">
                <a16:creationId xmlns:a16="http://schemas.microsoft.com/office/drawing/2014/main" id="{41BF4A44-D211-55B0-0BD8-C343762FCCD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47617" y="2295738"/>
            <a:ext cx="6100030" cy="2912853"/>
          </a:xfrm>
          <a:prstGeom prst="rect">
            <a:avLst/>
          </a:prstGeom>
          <a:noFill/>
          <a:ln>
            <a:noFill/>
          </a:ln>
        </p:spPr>
      </p:pic>
      <p:sp>
        <p:nvSpPr>
          <p:cNvPr id="5" name="星: 5 pt 4">
            <a:extLst>
              <a:ext uri="{FF2B5EF4-FFF2-40B4-BE49-F238E27FC236}">
                <a16:creationId xmlns:a16="http://schemas.microsoft.com/office/drawing/2014/main" id="{8D12F027-20F3-3768-B368-588EF6D82041}"/>
              </a:ext>
            </a:extLst>
          </p:cNvPr>
          <p:cNvSpPr/>
          <p:nvPr/>
        </p:nvSpPr>
        <p:spPr>
          <a:xfrm>
            <a:off x="261257" y="6204856"/>
            <a:ext cx="261257" cy="242597"/>
          </a:xfrm>
          <a:prstGeom prst="star5">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4402700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テキスト ボックス 3">
            <a:extLst>
              <a:ext uri="{FF2B5EF4-FFF2-40B4-BE49-F238E27FC236}">
                <a16:creationId xmlns:a16="http://schemas.microsoft.com/office/drawing/2014/main" id="{78649DC3-A623-F60D-FDED-7E9A00B093FF}"/>
              </a:ext>
            </a:extLst>
          </p:cNvPr>
          <p:cNvSpPr txBox="1"/>
          <p:nvPr/>
        </p:nvSpPr>
        <p:spPr>
          <a:xfrm>
            <a:off x="6270413" y="-28893"/>
            <a:ext cx="5387340" cy="461665"/>
          </a:xfrm>
          <a:prstGeom prst="rect">
            <a:avLst/>
          </a:prstGeom>
          <a:noFill/>
        </p:spPr>
        <p:txBody>
          <a:bodyPr wrap="square">
            <a:spAutoFit/>
          </a:bodyPr>
          <a:lstStyle/>
          <a:p>
            <a:r>
              <a:rPr lang="en-US" altLang="ja-JP" sz="1200" dirty="0"/>
              <a:t>Table 5 LC-CO2 of the CO2 circulation system with Cryo-DAC and methanation</a:t>
            </a:r>
            <a:r>
              <a:rPr lang="ja-JP" altLang="en-US" sz="1200" dirty="0"/>
              <a:t>				　　　　</a:t>
            </a:r>
            <a:r>
              <a:rPr lang="en-US" altLang="ja-JP" sz="1200" dirty="0"/>
              <a:t>Unit: t-CO2</a:t>
            </a:r>
          </a:p>
        </p:txBody>
      </p:sp>
      <p:sp>
        <p:nvSpPr>
          <p:cNvPr id="7" name="テキスト ボックス 6">
            <a:extLst>
              <a:ext uri="{FF2B5EF4-FFF2-40B4-BE49-F238E27FC236}">
                <a16:creationId xmlns:a16="http://schemas.microsoft.com/office/drawing/2014/main" id="{594D490F-6F33-FAC9-D1F5-21D168B0B23B}"/>
              </a:ext>
            </a:extLst>
          </p:cNvPr>
          <p:cNvSpPr txBox="1"/>
          <p:nvPr/>
        </p:nvSpPr>
        <p:spPr>
          <a:xfrm>
            <a:off x="6257713" y="6661338"/>
            <a:ext cx="5400040" cy="261610"/>
          </a:xfrm>
          <a:prstGeom prst="rect">
            <a:avLst/>
          </a:prstGeom>
          <a:noFill/>
        </p:spPr>
        <p:txBody>
          <a:bodyPr wrap="square">
            <a:spAutoFit/>
          </a:bodyPr>
          <a:lstStyle/>
          <a:p>
            <a:r>
              <a:rPr lang="en-US" altLang="ja-JP" sz="1100" dirty="0"/>
              <a:t>Source calculated by the authors.</a:t>
            </a:r>
            <a:endParaRPr lang="ja-JP" altLang="en-US" sz="1100" dirty="0"/>
          </a:p>
        </p:txBody>
      </p:sp>
      <p:sp>
        <p:nvSpPr>
          <p:cNvPr id="3" name="テキスト ボックス 2">
            <a:extLst>
              <a:ext uri="{FF2B5EF4-FFF2-40B4-BE49-F238E27FC236}">
                <a16:creationId xmlns:a16="http://schemas.microsoft.com/office/drawing/2014/main" id="{4FB7A13F-E1FC-986F-17EF-08E4BA8E5D68}"/>
              </a:ext>
            </a:extLst>
          </p:cNvPr>
          <p:cNvSpPr txBox="1"/>
          <p:nvPr/>
        </p:nvSpPr>
        <p:spPr>
          <a:xfrm>
            <a:off x="101600" y="325870"/>
            <a:ext cx="5994400" cy="5632311"/>
          </a:xfrm>
          <a:prstGeom prst="rect">
            <a:avLst/>
          </a:prstGeom>
          <a:noFill/>
        </p:spPr>
        <p:txBody>
          <a:bodyPr wrap="square">
            <a:spAutoFit/>
          </a:bodyPr>
          <a:lstStyle/>
          <a:p>
            <a:r>
              <a:rPr lang="en-US" altLang="ja-JP"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a:t>
            </a:r>
            <a:r>
              <a:rPr lang="ja-JP" altLang="en-US"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 </a:t>
            </a:r>
            <a:r>
              <a:rPr lang="en-US" altLang="ja-JP"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LC-CO</a:t>
            </a:r>
            <a:r>
              <a:rPr lang="en-US" altLang="ja-JP" b="1" kern="100" baseline="-250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2</a:t>
            </a:r>
            <a:r>
              <a:rPr lang="en-US" altLang="ja-JP"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 of the CO</a:t>
            </a:r>
            <a:r>
              <a:rPr lang="en-US" altLang="ja-JP" b="1" kern="100" baseline="-250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2</a:t>
            </a:r>
            <a:r>
              <a:rPr lang="en-US" altLang="ja-JP"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 circulation system with the Cryo-DAC, methanation, and LNG as cold energy sources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a:t>
            </a:r>
            <a:endParaRPr lang="ja-JP" altLang="en-US"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endParaRPr>
          </a:p>
          <a:p>
            <a:pPr marL="285750" indent="-285750">
              <a:buFont typeface="Wingdings" panose="05000000000000000000" pitchFamily="2" charset="2"/>
              <a:buChar char="n"/>
            </a:pP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We estimated the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emissions and capture amounts as well as the net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emissions for each processes; Cryo-DAC, hydrogen production, synthetic methane production, and integrated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circulation system, both with and without LNG.</a:t>
            </a:r>
            <a:endParaRPr lang="ja-JP"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marL="285750" indent="-285750">
              <a:buFont typeface="Wingdings" panose="05000000000000000000" pitchFamily="2" charset="2"/>
              <a:buChar char="n"/>
            </a:pPr>
            <a:endPar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endParaRPr>
          </a:p>
          <a:p>
            <a:r>
              <a:rPr lang="en-US" altLang="ja-JP"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a:t>
            </a:r>
            <a:r>
              <a:rPr lang="ja-JP" altLang="en-US"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Estimations for three periods: 2020, 2030, and 2040  </a:t>
            </a:r>
            <a:r>
              <a:rPr lang="en-US" altLang="ja-JP"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a:t>
            </a:r>
            <a:endPar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endParaRPr>
          </a:p>
          <a:p>
            <a:pPr marL="285750" indent="-285750">
              <a:buFont typeface="Wingdings" panose="05000000000000000000" pitchFamily="2" charset="2"/>
              <a:buChar char="n"/>
            </a:pP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The present period is 2020, which is the base year for the input-output table. </a:t>
            </a:r>
          </a:p>
          <a:p>
            <a:pPr marL="285750" indent="-285750">
              <a:buFont typeface="Wingdings" panose="05000000000000000000" pitchFamily="2" charset="2"/>
              <a:buChar char="n"/>
            </a:pP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For 2030 and 2040, we assumed various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reduction measures that will occur in the electricity and steel sectors.</a:t>
            </a:r>
          </a:p>
          <a:p>
            <a:pPr marL="742950" lvl="1" indent="-285750">
              <a:buFont typeface="Wingdings" panose="05000000000000000000" pitchFamily="2" charset="2"/>
              <a:buChar char="n"/>
            </a:pPr>
            <a:r>
              <a:rPr lang="en-US" altLang="ja-JP" kern="100" dirty="0">
                <a:latin typeface="游明朝" panose="02020400000000000000" pitchFamily="18" charset="-128"/>
                <a:ea typeface="游明朝" panose="02020400000000000000" pitchFamily="18" charset="-128"/>
                <a:cs typeface="Times New Roman" panose="02020603050405020304" pitchFamily="18" charset="0"/>
              </a:rPr>
              <a:t>Electricity and steel sectors </a:t>
            </a:r>
            <a:r>
              <a:rPr lang="en-US" altLang="ja-JP" kern="100" dirty="0">
                <a:effectLst/>
                <a:latin typeface="游明朝" panose="02020400000000000000" pitchFamily="18" charset="-128"/>
                <a:ea typeface="游明朝" panose="02020400000000000000" pitchFamily="18" charset="-128"/>
                <a:cs typeface="Times New Roman" panose="02020603050405020304" pitchFamily="18" charset="0"/>
              </a:rPr>
              <a:t>are the major sources of CO</a:t>
            </a:r>
            <a:r>
              <a:rPr lang="en-US" altLang="ja-JP"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kern="100" dirty="0">
                <a:effectLst/>
                <a:latin typeface="游明朝" panose="02020400000000000000" pitchFamily="18" charset="-128"/>
                <a:ea typeface="游明朝" panose="02020400000000000000" pitchFamily="18" charset="-128"/>
                <a:cs typeface="Times New Roman" panose="02020603050405020304" pitchFamily="18" charset="0"/>
              </a:rPr>
              <a:t> emissions and are closely related to the Cryo-DAC and methanation CO</a:t>
            </a:r>
            <a:r>
              <a:rPr lang="en-US" altLang="ja-JP"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kern="100" dirty="0">
                <a:effectLst/>
                <a:latin typeface="游明朝" panose="02020400000000000000" pitchFamily="18" charset="-128"/>
                <a:ea typeface="游明朝" panose="02020400000000000000" pitchFamily="18" charset="-128"/>
                <a:cs typeface="Times New Roman" panose="02020603050405020304" pitchFamily="18" charset="0"/>
              </a:rPr>
              <a:t> circulation system.</a:t>
            </a:r>
          </a:p>
          <a:p>
            <a:pPr marL="742950" lvl="1" indent="-285750">
              <a:buFont typeface="Wingdings" panose="05000000000000000000" pitchFamily="2" charset="2"/>
              <a:buChar char="n"/>
            </a:pPr>
            <a:r>
              <a:rPr lang="en-US" altLang="ja-JP" kern="100" dirty="0">
                <a:effectLst/>
                <a:latin typeface="游明朝" panose="02020400000000000000" pitchFamily="18" charset="-128"/>
                <a:ea typeface="游明朝" panose="02020400000000000000" pitchFamily="18" charset="-128"/>
                <a:cs typeface="Times New Roman" panose="02020603050405020304" pitchFamily="18" charset="0"/>
              </a:rPr>
              <a:t>The impacts of their decarbonization that would occur are examined. </a:t>
            </a:r>
          </a:p>
        </p:txBody>
      </p:sp>
      <p:sp>
        <p:nvSpPr>
          <p:cNvPr id="6" name="スライド番号プレースホルダー 5">
            <a:extLst>
              <a:ext uri="{FF2B5EF4-FFF2-40B4-BE49-F238E27FC236}">
                <a16:creationId xmlns:a16="http://schemas.microsoft.com/office/drawing/2014/main" id="{F743EDCF-2F68-95BE-5B91-296F570E755F}"/>
              </a:ext>
            </a:extLst>
          </p:cNvPr>
          <p:cNvSpPr>
            <a:spLocks noGrp="1"/>
          </p:cNvSpPr>
          <p:nvPr>
            <p:ph type="sldNum" sz="quarter" idx="12"/>
          </p:nvPr>
        </p:nvSpPr>
        <p:spPr/>
        <p:txBody>
          <a:bodyPr/>
          <a:lstStyle/>
          <a:p>
            <a:fld id="{337354BD-5380-4451-B293-4A25DA93DDCA}" type="slidenum">
              <a:rPr kumimoji="1" lang="ja-JP" altLang="en-US" smtClean="0"/>
              <a:t>26</a:t>
            </a:fld>
            <a:endParaRPr kumimoji="1" lang="ja-JP" altLang="en-US"/>
          </a:p>
        </p:txBody>
      </p:sp>
      <p:pic>
        <p:nvPicPr>
          <p:cNvPr id="8" name="図 7">
            <a:extLst>
              <a:ext uri="{FF2B5EF4-FFF2-40B4-BE49-F238E27FC236}">
                <a16:creationId xmlns:a16="http://schemas.microsoft.com/office/drawing/2014/main" id="{075008C7-18D2-72E7-8EAD-40D04831D68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51363" y="527523"/>
            <a:ext cx="5400040" cy="5411956"/>
          </a:xfrm>
          <a:prstGeom prst="rect">
            <a:avLst/>
          </a:prstGeom>
          <a:noFill/>
          <a:ln>
            <a:noFill/>
          </a:ln>
        </p:spPr>
      </p:pic>
      <p:graphicFrame>
        <p:nvGraphicFramePr>
          <p:cNvPr id="9" name="表 8">
            <a:extLst>
              <a:ext uri="{FF2B5EF4-FFF2-40B4-BE49-F238E27FC236}">
                <a16:creationId xmlns:a16="http://schemas.microsoft.com/office/drawing/2014/main" id="{17C5DF26-C3B9-41F3-15D9-E41DE12A4C43}"/>
              </a:ext>
            </a:extLst>
          </p:cNvPr>
          <p:cNvGraphicFramePr>
            <a:graphicFrameLocks noGrp="1"/>
          </p:cNvGraphicFramePr>
          <p:nvPr>
            <p:extLst>
              <p:ext uri="{D42A27DB-BD31-4B8C-83A1-F6EECF244321}">
                <p14:modId xmlns:p14="http://schemas.microsoft.com/office/powerpoint/2010/main" val="3190066803"/>
              </p:ext>
            </p:extLst>
          </p:nvPr>
        </p:nvGraphicFramePr>
        <p:xfrm>
          <a:off x="6264063" y="5987577"/>
          <a:ext cx="5393690" cy="685800"/>
        </p:xfrm>
        <a:graphic>
          <a:graphicData uri="http://schemas.openxmlformats.org/drawingml/2006/table">
            <a:tbl>
              <a:tblPr firstRow="1" firstCol="1" bandRow="1">
                <a:tableStyleId>{5C22544A-7EE6-4342-B048-85BDC9FD1C3A}</a:tableStyleId>
              </a:tblPr>
              <a:tblGrid>
                <a:gridCol w="5393690">
                  <a:extLst>
                    <a:ext uri="{9D8B030D-6E8A-4147-A177-3AD203B41FA5}">
                      <a16:colId xmlns:a16="http://schemas.microsoft.com/office/drawing/2014/main" val="1718199569"/>
                    </a:ext>
                  </a:extLst>
                </a:gridCol>
              </a:tblGrid>
              <a:tr h="0">
                <a:tc>
                  <a:txBody>
                    <a:bodyPr/>
                    <a:lstStyle/>
                    <a:p>
                      <a:pPr algn="just">
                        <a:buNone/>
                      </a:pPr>
                      <a:r>
                        <a:rPr lang="en-US" sz="900" kern="100" dirty="0">
                          <a:effectLst/>
                        </a:rPr>
                        <a:t>Note</a:t>
                      </a:r>
                      <a:endParaRPr lang="ja-JP" sz="1050" kern="100" dirty="0">
                        <a:effectLst/>
                      </a:endParaRPr>
                    </a:p>
                    <a:p>
                      <a:pPr algn="just">
                        <a:buNone/>
                      </a:pPr>
                      <a:r>
                        <a:rPr lang="en-US" sz="900" kern="100" dirty="0">
                          <a:effectLst/>
                        </a:rPr>
                        <a:t>Cryo-DAC: Effective CO</a:t>
                      </a:r>
                      <a:r>
                        <a:rPr lang="en-US" sz="900" kern="100" baseline="-25000" dirty="0">
                          <a:effectLst/>
                        </a:rPr>
                        <a:t>2</a:t>
                      </a:r>
                      <a:r>
                        <a:rPr lang="en-US" sz="900" kern="100" dirty="0">
                          <a:effectLst/>
                        </a:rPr>
                        <a:t> capture rate (%) = Net CO</a:t>
                      </a:r>
                      <a:r>
                        <a:rPr lang="en-US" sz="900" kern="100" baseline="-25000" dirty="0">
                          <a:effectLst/>
                        </a:rPr>
                        <a:t>2</a:t>
                      </a:r>
                      <a:r>
                        <a:rPr lang="en-US" sz="900" kern="100" dirty="0">
                          <a:effectLst/>
                        </a:rPr>
                        <a:t> Captured / CO</a:t>
                      </a:r>
                      <a:r>
                        <a:rPr lang="en-US" sz="900" kern="100" baseline="-25000" dirty="0">
                          <a:effectLst/>
                        </a:rPr>
                        <a:t>2</a:t>
                      </a:r>
                      <a:r>
                        <a:rPr lang="en-US" sz="900" kern="100" dirty="0">
                          <a:effectLst/>
                        </a:rPr>
                        <a:t> Captured × 100</a:t>
                      </a:r>
                      <a:endParaRPr lang="ja-JP" sz="1050" kern="100" dirty="0">
                        <a:effectLst/>
                      </a:endParaRPr>
                    </a:p>
                    <a:p>
                      <a:pPr algn="just">
                        <a:buNone/>
                      </a:pPr>
                      <a:r>
                        <a:rPr lang="en-US" sz="900" kern="100" dirty="0">
                          <a:effectLst/>
                        </a:rPr>
                        <a:t>CO</a:t>
                      </a:r>
                      <a:r>
                        <a:rPr lang="en-US" sz="900" kern="100" baseline="-25000" dirty="0">
                          <a:effectLst/>
                        </a:rPr>
                        <a:t>2</a:t>
                      </a:r>
                      <a:r>
                        <a:rPr lang="en-US" sz="900" kern="100" dirty="0">
                          <a:effectLst/>
                        </a:rPr>
                        <a:t> circulation system: CO</a:t>
                      </a:r>
                      <a:r>
                        <a:rPr lang="en-US" sz="900" kern="100" baseline="-25000" dirty="0">
                          <a:effectLst/>
                        </a:rPr>
                        <a:t>2</a:t>
                      </a:r>
                      <a:r>
                        <a:rPr lang="en-US" sz="900" kern="100" dirty="0">
                          <a:effectLst/>
                        </a:rPr>
                        <a:t> reduction rate (%) = Net CO</a:t>
                      </a:r>
                      <a:r>
                        <a:rPr lang="en-US" sz="900" kern="100" baseline="-25000" dirty="0">
                          <a:effectLst/>
                        </a:rPr>
                        <a:t>2</a:t>
                      </a:r>
                      <a:r>
                        <a:rPr lang="en-US" sz="900" kern="100" dirty="0">
                          <a:effectLst/>
                        </a:rPr>
                        <a:t> emissions / CO</a:t>
                      </a:r>
                      <a:r>
                        <a:rPr lang="en-US" sz="900" kern="100" baseline="-25000" dirty="0">
                          <a:effectLst/>
                        </a:rPr>
                        <a:t>2</a:t>
                      </a:r>
                      <a:r>
                        <a:rPr lang="en-US" sz="900" kern="100" dirty="0">
                          <a:effectLst/>
                        </a:rPr>
                        <a:t> captured ×100</a:t>
                      </a:r>
                      <a:endParaRPr lang="ja-JP" sz="1050" kern="100" dirty="0">
                        <a:effectLst/>
                      </a:endParaRPr>
                    </a:p>
                    <a:p>
                      <a:pPr marL="57150" indent="-57150" algn="just">
                        <a:buNone/>
                      </a:pPr>
                      <a:r>
                        <a:rPr lang="en-US" sz="900" kern="100" dirty="0">
                          <a:effectLst/>
                        </a:rPr>
                        <a:t>CO</a:t>
                      </a:r>
                      <a:r>
                        <a:rPr lang="en-US" sz="900" kern="100" baseline="-25000" dirty="0">
                          <a:effectLst/>
                        </a:rPr>
                        <a:t>2</a:t>
                      </a:r>
                      <a:r>
                        <a:rPr lang="en-US" sz="900" kern="100" dirty="0">
                          <a:effectLst/>
                        </a:rPr>
                        <a:t> circulation system with methane consumption: CO</a:t>
                      </a:r>
                      <a:r>
                        <a:rPr lang="en-US" sz="900" kern="100" baseline="-25000" dirty="0">
                          <a:effectLst/>
                        </a:rPr>
                        <a:t>2</a:t>
                      </a:r>
                      <a:r>
                        <a:rPr lang="en-US" sz="900" kern="100" dirty="0">
                          <a:effectLst/>
                        </a:rPr>
                        <a:t> reduction rate (%) = (1- Net CO</a:t>
                      </a:r>
                      <a:r>
                        <a:rPr lang="en-US" sz="900" kern="100" baseline="-25000" dirty="0">
                          <a:effectLst/>
                        </a:rPr>
                        <a:t>2</a:t>
                      </a:r>
                      <a:r>
                        <a:rPr lang="en-US" sz="900" kern="100" dirty="0">
                          <a:effectLst/>
                        </a:rPr>
                        <a:t> emissions / CO</a:t>
                      </a:r>
                      <a:r>
                        <a:rPr lang="en-US" sz="900" kern="100" baseline="-25000" dirty="0">
                          <a:effectLst/>
                        </a:rPr>
                        <a:t>2</a:t>
                      </a:r>
                      <a:r>
                        <a:rPr lang="en-US" sz="900" kern="100" dirty="0">
                          <a:effectLst/>
                        </a:rPr>
                        <a:t> captured) ×100</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tc>
                <a:extLst>
                  <a:ext uri="{0D108BD9-81ED-4DB2-BD59-A6C34878D82A}">
                    <a16:rowId xmlns:a16="http://schemas.microsoft.com/office/drawing/2014/main" val="2862701889"/>
                  </a:ext>
                </a:extLst>
              </a:tr>
            </a:tbl>
          </a:graphicData>
        </a:graphic>
      </p:graphicFrame>
      <p:sp>
        <p:nvSpPr>
          <p:cNvPr id="2" name="星: 5 pt 1">
            <a:extLst>
              <a:ext uri="{FF2B5EF4-FFF2-40B4-BE49-F238E27FC236}">
                <a16:creationId xmlns:a16="http://schemas.microsoft.com/office/drawing/2014/main" id="{36080AC8-71B3-FF69-55B4-C65A25D916D1}"/>
              </a:ext>
            </a:extLst>
          </p:cNvPr>
          <p:cNvSpPr/>
          <p:nvPr/>
        </p:nvSpPr>
        <p:spPr>
          <a:xfrm>
            <a:off x="261257" y="6204856"/>
            <a:ext cx="261257" cy="242597"/>
          </a:xfrm>
          <a:prstGeom prst="star5">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367008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テキスト ボックス 3">
            <a:extLst>
              <a:ext uri="{FF2B5EF4-FFF2-40B4-BE49-F238E27FC236}">
                <a16:creationId xmlns:a16="http://schemas.microsoft.com/office/drawing/2014/main" id="{BCAC3857-DF3D-9BCA-ED9D-92C3D99B4886}"/>
              </a:ext>
            </a:extLst>
          </p:cNvPr>
          <p:cNvSpPr txBox="1"/>
          <p:nvPr/>
        </p:nvSpPr>
        <p:spPr>
          <a:xfrm>
            <a:off x="6556847" y="5894685"/>
            <a:ext cx="5400040" cy="461665"/>
          </a:xfrm>
          <a:prstGeom prst="rect">
            <a:avLst/>
          </a:prstGeom>
          <a:noFill/>
        </p:spPr>
        <p:txBody>
          <a:bodyPr wrap="square">
            <a:spAutoFit/>
          </a:bodyPr>
          <a:lstStyle/>
          <a:p>
            <a:r>
              <a:rPr lang="en-US" altLang="ja-JP" sz="1200" dirty="0"/>
              <a:t>Source Calculated and drawn by the authors.</a:t>
            </a:r>
          </a:p>
          <a:p>
            <a:r>
              <a:rPr lang="en-US" altLang="ja-JP" sz="1200" dirty="0"/>
              <a:t>Figure 5 LC-CO2 impacts of the Cryo-DAC, excluding cold energy supply</a:t>
            </a:r>
          </a:p>
        </p:txBody>
      </p:sp>
      <p:sp>
        <p:nvSpPr>
          <p:cNvPr id="5" name="テキスト ボックス 4">
            <a:extLst>
              <a:ext uri="{FF2B5EF4-FFF2-40B4-BE49-F238E27FC236}">
                <a16:creationId xmlns:a16="http://schemas.microsoft.com/office/drawing/2014/main" id="{73AB50DF-7618-2125-1116-74A50A49BA11}"/>
              </a:ext>
            </a:extLst>
          </p:cNvPr>
          <p:cNvSpPr txBox="1"/>
          <p:nvPr/>
        </p:nvSpPr>
        <p:spPr>
          <a:xfrm>
            <a:off x="103801" y="70049"/>
            <a:ext cx="5812707" cy="5078313"/>
          </a:xfrm>
          <a:prstGeom prst="rect">
            <a:avLst/>
          </a:prstGeom>
          <a:noFill/>
        </p:spPr>
        <p:txBody>
          <a:bodyPr wrap="square">
            <a:spAutoFit/>
          </a:bodyPr>
          <a:lstStyle/>
          <a:p>
            <a:r>
              <a:rPr lang="en-US" altLang="ja-JP"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a:t>
            </a:r>
            <a:r>
              <a:rPr lang="ja-JP" altLang="en-US"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 </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LC-CO</a:t>
            </a:r>
            <a:r>
              <a:rPr lang="en-US" altLang="ja-JP" sz="1800" b="1" kern="100" baseline="-250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emissions for Cryo-DAC</a:t>
            </a:r>
            <a:r>
              <a:rPr lang="en-US" altLang="ja-JP"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a:t>
            </a:r>
            <a:endPar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endParaRPr>
          </a:p>
          <a:p>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a:t>
            </a:r>
          </a:p>
          <a:p>
            <a:pPr marL="285750" indent="-285750">
              <a:buFont typeface="Wingdings" panose="05000000000000000000" pitchFamily="2" charset="2"/>
              <a:buChar char="n"/>
            </a:pPr>
            <a:r>
              <a:rPr lang="en-US" altLang="ja-JP" sz="1600" kern="100" dirty="0">
                <a:effectLst/>
                <a:latin typeface="游明朝" panose="02020400000000000000" pitchFamily="18" charset="-128"/>
                <a:ea typeface="游明朝" panose="02020400000000000000" pitchFamily="18" charset="-128"/>
                <a:cs typeface="Times New Roman" panose="02020603050405020304" pitchFamily="18" charset="0"/>
              </a:rPr>
              <a:t>Presently, 87.5 thousand tons of CO</a:t>
            </a:r>
            <a:r>
              <a:rPr lang="en-US" altLang="ja-JP" sz="16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600" kern="100" dirty="0">
                <a:effectLst/>
                <a:latin typeface="游明朝" panose="02020400000000000000" pitchFamily="18" charset="-128"/>
                <a:ea typeface="游明朝" panose="02020400000000000000" pitchFamily="18" charset="-128"/>
                <a:cs typeface="Times New Roman" panose="02020603050405020304" pitchFamily="18" charset="0"/>
              </a:rPr>
              <a:t> are emitted to capture 200 thousand tons of CO</a:t>
            </a:r>
            <a:r>
              <a:rPr lang="en-US" altLang="ja-JP" sz="16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600" kern="100" dirty="0">
                <a:effectLst/>
                <a:latin typeface="游明朝" panose="02020400000000000000" pitchFamily="18" charset="-128"/>
                <a:ea typeface="游明朝" panose="02020400000000000000" pitchFamily="18" charset="-128"/>
                <a:cs typeface="Times New Roman" panose="02020603050405020304" pitchFamily="18" charset="0"/>
              </a:rPr>
              <a:t>. </a:t>
            </a:r>
            <a:r>
              <a:rPr lang="en-US" altLang="ja-JP" sz="16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As net, 112.50 thousand tons were captured. This was the effective capture amount, with a ratio of 56.25%. </a:t>
            </a:r>
          </a:p>
          <a:p>
            <a:pPr marL="742950" lvl="1" indent="-285750">
              <a:buFont typeface="Wingdings" panose="05000000000000000000" pitchFamily="2" charset="2"/>
              <a:buChar char="n"/>
            </a:pPr>
            <a:r>
              <a:rPr lang="en-US" altLang="ja-JP" sz="16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Electricity accounted for the largest proportion of CO</a:t>
            </a:r>
            <a:r>
              <a:rPr lang="en-US" altLang="ja-JP" sz="16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6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emissions at 85,700 tons of emitted CO</a:t>
            </a:r>
            <a:r>
              <a:rPr lang="en-US" altLang="ja-JP" sz="16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6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a:t>
            </a:r>
          </a:p>
          <a:p>
            <a:pPr marL="742950" lvl="1" indent="-285750">
              <a:buFont typeface="Wingdings" panose="05000000000000000000" pitchFamily="2" charset="2"/>
              <a:buChar char="n"/>
            </a:pPr>
            <a:r>
              <a:rPr lang="en-US" altLang="ja-JP" sz="1600" kern="100" dirty="0">
                <a:effectLst/>
                <a:latin typeface="游明朝" panose="02020400000000000000" pitchFamily="18" charset="-128"/>
                <a:ea typeface="游明朝" panose="02020400000000000000" pitchFamily="18" charset="-128"/>
                <a:cs typeface="Times New Roman" panose="02020603050405020304" pitchFamily="18" charset="0"/>
              </a:rPr>
              <a:t>The CO</a:t>
            </a:r>
            <a:r>
              <a:rPr lang="en-US" altLang="ja-JP" sz="16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600" kern="100" dirty="0">
                <a:effectLst/>
                <a:latin typeface="游明朝" panose="02020400000000000000" pitchFamily="18" charset="-128"/>
                <a:ea typeface="游明朝" panose="02020400000000000000" pitchFamily="18" charset="-128"/>
                <a:cs typeface="Times New Roman" panose="02020603050405020304" pitchFamily="18" charset="0"/>
              </a:rPr>
              <a:t> emissions from fuel, absorption fluid, maintenance, and capital goods production are smaller than those from electricity.</a:t>
            </a:r>
          </a:p>
          <a:p>
            <a:pPr marL="285750" indent="-285750">
              <a:buFont typeface="Wingdings" panose="05000000000000000000" pitchFamily="2" charset="2"/>
              <a:buChar char="n"/>
            </a:pPr>
            <a:r>
              <a:rPr lang="en-US" altLang="ja-JP" sz="16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Future changes in the power supply mix and the decarbonization of the steel industry</a:t>
            </a:r>
          </a:p>
          <a:p>
            <a:pPr marL="742950" lvl="1" indent="-285750">
              <a:buFont typeface="Wingdings" panose="05000000000000000000" pitchFamily="2" charset="2"/>
              <a:buChar char="n"/>
            </a:pPr>
            <a:r>
              <a:rPr lang="en-US" altLang="ja-JP" sz="1600" kern="100" dirty="0">
                <a:effectLst/>
                <a:latin typeface="游明朝" panose="02020400000000000000" pitchFamily="18" charset="-128"/>
                <a:ea typeface="游明朝" panose="02020400000000000000" pitchFamily="18" charset="-128"/>
                <a:cs typeface="Times New Roman" panose="02020603050405020304" pitchFamily="18" charset="0"/>
              </a:rPr>
              <a:t>CO</a:t>
            </a:r>
            <a:r>
              <a:rPr lang="en-US" altLang="ja-JP" sz="16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600" kern="100" dirty="0">
                <a:effectLst/>
                <a:latin typeface="游明朝" panose="02020400000000000000" pitchFamily="18" charset="-128"/>
                <a:ea typeface="游明朝" panose="02020400000000000000" pitchFamily="18" charset="-128"/>
                <a:cs typeface="Times New Roman" panose="02020603050405020304" pitchFamily="18" charset="0"/>
              </a:rPr>
              <a:t> emissions from electricity will decrease significantly to 49.49 thousand tons in 2030 and 15.2 thousand tons in 2040. </a:t>
            </a:r>
          </a:p>
          <a:p>
            <a:pPr marL="742950" lvl="1" indent="-285750">
              <a:buFont typeface="Wingdings" panose="05000000000000000000" pitchFamily="2" charset="2"/>
              <a:buChar char="n"/>
            </a:pPr>
            <a:r>
              <a:rPr lang="en-US" altLang="ja-JP" sz="1600" kern="100" dirty="0">
                <a:effectLst/>
                <a:latin typeface="游明朝" panose="02020400000000000000" pitchFamily="18" charset="-128"/>
                <a:ea typeface="游明朝" panose="02020400000000000000" pitchFamily="18" charset="-128"/>
                <a:cs typeface="Times New Roman" panose="02020603050405020304" pitchFamily="18" charset="0"/>
              </a:rPr>
              <a:t>The effective CO</a:t>
            </a:r>
            <a:r>
              <a:rPr lang="en-US" altLang="ja-JP" sz="16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600" kern="100" dirty="0">
                <a:effectLst/>
                <a:latin typeface="游明朝" panose="02020400000000000000" pitchFamily="18" charset="-128"/>
                <a:ea typeface="游明朝" panose="02020400000000000000" pitchFamily="18" charset="-128"/>
                <a:cs typeface="Times New Roman" panose="02020603050405020304" pitchFamily="18" charset="0"/>
              </a:rPr>
              <a:t> captured amount will increase to 132.06 thousand tons in 2030 and 170.41 thousand tons in 2040: t</a:t>
            </a:r>
            <a:r>
              <a:rPr lang="en-US" altLang="ja-JP" sz="16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he effective capture rates are 66.03% and 85.21%, respectively.</a:t>
            </a:r>
          </a:p>
        </p:txBody>
      </p:sp>
      <p:sp>
        <p:nvSpPr>
          <p:cNvPr id="3" name="スライド番号プレースホルダー 2">
            <a:extLst>
              <a:ext uri="{FF2B5EF4-FFF2-40B4-BE49-F238E27FC236}">
                <a16:creationId xmlns:a16="http://schemas.microsoft.com/office/drawing/2014/main" id="{93C8B2DD-8188-2762-446C-B25DE0725393}"/>
              </a:ext>
            </a:extLst>
          </p:cNvPr>
          <p:cNvSpPr>
            <a:spLocks noGrp="1"/>
          </p:cNvSpPr>
          <p:nvPr>
            <p:ph type="sldNum" sz="quarter" idx="12"/>
          </p:nvPr>
        </p:nvSpPr>
        <p:spPr/>
        <p:txBody>
          <a:bodyPr/>
          <a:lstStyle/>
          <a:p>
            <a:fld id="{337354BD-5380-4451-B293-4A25DA93DDCA}" type="slidenum">
              <a:rPr kumimoji="1" lang="ja-JP" altLang="en-US" smtClean="0"/>
              <a:t>27</a:t>
            </a:fld>
            <a:endParaRPr kumimoji="1" lang="ja-JP" altLang="en-US"/>
          </a:p>
        </p:txBody>
      </p:sp>
      <p:sp>
        <p:nvSpPr>
          <p:cNvPr id="7" name="テキスト ボックス 6">
            <a:extLst>
              <a:ext uri="{FF2B5EF4-FFF2-40B4-BE49-F238E27FC236}">
                <a16:creationId xmlns:a16="http://schemas.microsoft.com/office/drawing/2014/main" id="{A0661750-C23C-3148-4A48-D7721FE82796}"/>
              </a:ext>
            </a:extLst>
          </p:cNvPr>
          <p:cNvSpPr txBox="1"/>
          <p:nvPr/>
        </p:nvSpPr>
        <p:spPr>
          <a:xfrm>
            <a:off x="576303" y="5148362"/>
            <a:ext cx="5980544" cy="1754326"/>
          </a:xfrm>
          <a:prstGeom prst="rect">
            <a:avLst/>
          </a:prstGeom>
          <a:noFill/>
        </p:spPr>
        <p:txBody>
          <a:bodyPr wrap="square">
            <a:spAutoFit/>
          </a:bodyPr>
          <a:lstStyle/>
          <a:p>
            <a:pPr marL="285750" indent="-285750">
              <a:buFont typeface="Wingdings" panose="05000000000000000000" pitchFamily="2" charset="2"/>
              <a:buChar char="n"/>
            </a:pP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Cryo-DAC could capture more CO</a:t>
            </a:r>
            <a:r>
              <a:rPr lang="en-US" altLang="ja-JP" sz="1800" b="1" kern="100" baseline="-250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than it emits. </a:t>
            </a:r>
          </a:p>
          <a:p>
            <a:pPr marL="285750" indent="-285750">
              <a:buFont typeface="Wingdings" panose="05000000000000000000" pitchFamily="2" charset="2"/>
              <a:buChar char="n"/>
            </a:pP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At present, the effective capture rate is below 50%, as the use of grid power. </a:t>
            </a:r>
          </a:p>
          <a:p>
            <a:pPr marL="285750" indent="-285750">
              <a:buFont typeface="Wingdings" panose="05000000000000000000" pitchFamily="2" charset="2"/>
              <a:buChar char="n"/>
            </a:pP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The future change in the power supply mix and decarbonization of the steel industry decrease the CO2 emission, and effective capture rates will increase.</a:t>
            </a:r>
          </a:p>
        </p:txBody>
      </p:sp>
      <p:pic>
        <p:nvPicPr>
          <p:cNvPr id="6" name="図 5">
            <a:extLst>
              <a:ext uri="{FF2B5EF4-FFF2-40B4-BE49-F238E27FC236}">
                <a16:creationId xmlns:a16="http://schemas.microsoft.com/office/drawing/2014/main" id="{80F42745-0D15-AC81-9C77-EDAA048DA30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96001" y="136525"/>
            <a:ext cx="5860886" cy="5758160"/>
          </a:xfrm>
          <a:prstGeom prst="rect">
            <a:avLst/>
          </a:prstGeom>
          <a:noFill/>
          <a:ln>
            <a:noFill/>
          </a:ln>
        </p:spPr>
      </p:pic>
      <p:sp>
        <p:nvSpPr>
          <p:cNvPr id="2" name="星: 5 pt 1">
            <a:extLst>
              <a:ext uri="{FF2B5EF4-FFF2-40B4-BE49-F238E27FC236}">
                <a16:creationId xmlns:a16="http://schemas.microsoft.com/office/drawing/2014/main" id="{91F38594-CEF5-D0A2-DF81-F4C116D5508D}"/>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四角形: 角を丸くする 7">
            <a:extLst>
              <a:ext uri="{FF2B5EF4-FFF2-40B4-BE49-F238E27FC236}">
                <a16:creationId xmlns:a16="http://schemas.microsoft.com/office/drawing/2014/main" id="{C6D5AD25-A9DB-C43F-4C93-4FADDFEF3743}"/>
              </a:ext>
            </a:extLst>
          </p:cNvPr>
          <p:cNvSpPr/>
          <p:nvPr/>
        </p:nvSpPr>
        <p:spPr>
          <a:xfrm>
            <a:off x="7678714" y="2028585"/>
            <a:ext cx="3675086" cy="2166897"/>
          </a:xfrm>
          <a:prstGeom prst="roundRect">
            <a:avLst/>
          </a:prstGeom>
          <a:noFill/>
          <a:ln w="28575">
            <a:solidFill>
              <a:srgbClr val="0070C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テキスト ボックス 8">
            <a:extLst>
              <a:ext uri="{FF2B5EF4-FFF2-40B4-BE49-F238E27FC236}">
                <a16:creationId xmlns:a16="http://schemas.microsoft.com/office/drawing/2014/main" id="{D2B40781-3D68-C0DD-5985-A3A0BA0FE59E}"/>
              </a:ext>
            </a:extLst>
          </p:cNvPr>
          <p:cNvSpPr txBox="1"/>
          <p:nvPr/>
        </p:nvSpPr>
        <p:spPr>
          <a:xfrm>
            <a:off x="7637511" y="4240351"/>
            <a:ext cx="3757492" cy="646331"/>
          </a:xfrm>
          <a:prstGeom prst="rect">
            <a:avLst/>
          </a:prstGeom>
          <a:noFill/>
        </p:spPr>
        <p:txBody>
          <a:bodyPr wrap="square" rtlCol="0">
            <a:spAutoFit/>
          </a:bodyPr>
          <a:lstStyle/>
          <a:p>
            <a:pPr algn="ctr"/>
            <a:r>
              <a:rPr kumimoji="1" lang="en-US" altLang="ja-JP" dirty="0">
                <a:solidFill>
                  <a:srgbClr val="0070C0"/>
                </a:solidFill>
              </a:rPr>
              <a:t>Negative net LC-CO2 emissions</a:t>
            </a:r>
            <a:endParaRPr lang="en-US" altLang="ja-JP" dirty="0">
              <a:solidFill>
                <a:srgbClr val="0070C0"/>
              </a:solidFill>
            </a:endParaRPr>
          </a:p>
          <a:p>
            <a:pPr algn="ctr"/>
            <a:r>
              <a:rPr kumimoji="1" lang="en-US" altLang="ja-JP" dirty="0">
                <a:solidFill>
                  <a:srgbClr val="0070C0"/>
                </a:solidFill>
              </a:rPr>
              <a:t>of Cryo-DAC</a:t>
            </a:r>
          </a:p>
        </p:txBody>
      </p:sp>
      <p:sp>
        <p:nvSpPr>
          <p:cNvPr id="10" name="テキスト ボックス 9">
            <a:extLst>
              <a:ext uri="{FF2B5EF4-FFF2-40B4-BE49-F238E27FC236}">
                <a16:creationId xmlns:a16="http://schemas.microsoft.com/office/drawing/2014/main" id="{FBA73980-AA6B-56B1-9DE2-499B0EB8BA92}"/>
              </a:ext>
            </a:extLst>
          </p:cNvPr>
          <p:cNvSpPr txBox="1"/>
          <p:nvPr/>
        </p:nvSpPr>
        <p:spPr>
          <a:xfrm>
            <a:off x="7975075" y="3506771"/>
            <a:ext cx="3419927" cy="461665"/>
          </a:xfrm>
          <a:prstGeom prst="rect">
            <a:avLst/>
          </a:prstGeom>
          <a:noFill/>
        </p:spPr>
        <p:txBody>
          <a:bodyPr wrap="square" rtlCol="0">
            <a:spAutoFit/>
          </a:bodyPr>
          <a:lstStyle/>
          <a:p>
            <a:r>
              <a:rPr kumimoji="1" lang="en-US" altLang="ja-JP" sz="1200" b="1" dirty="0">
                <a:solidFill>
                  <a:srgbClr val="FF0000"/>
                </a:solidFill>
              </a:rPr>
              <a:t>Effective capture rates</a:t>
            </a:r>
          </a:p>
          <a:p>
            <a:r>
              <a:rPr kumimoji="1" lang="en-US" altLang="ja-JP" sz="1200" b="1" dirty="0">
                <a:solidFill>
                  <a:srgbClr val="FF0000"/>
                </a:solidFill>
              </a:rPr>
              <a:t>    56.25%                66.03%               85.21% </a:t>
            </a:r>
            <a:endParaRPr kumimoji="1" lang="ja-JP" altLang="en-US" sz="1200" b="1" dirty="0">
              <a:solidFill>
                <a:srgbClr val="FF0000"/>
              </a:solidFill>
            </a:endParaRPr>
          </a:p>
        </p:txBody>
      </p:sp>
    </p:spTree>
    <p:extLst>
      <p:ext uri="{BB962C8B-B14F-4D97-AF65-F5344CB8AC3E}">
        <p14:creationId xmlns:p14="http://schemas.microsoft.com/office/powerpoint/2010/main" val="2373642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テキスト ボックス 3">
            <a:extLst>
              <a:ext uri="{FF2B5EF4-FFF2-40B4-BE49-F238E27FC236}">
                <a16:creationId xmlns:a16="http://schemas.microsoft.com/office/drawing/2014/main" id="{D3E9F701-7A63-1D97-01B5-97506D66F56D}"/>
              </a:ext>
            </a:extLst>
          </p:cNvPr>
          <p:cNvSpPr txBox="1"/>
          <p:nvPr/>
        </p:nvSpPr>
        <p:spPr>
          <a:xfrm>
            <a:off x="6445705" y="5919560"/>
            <a:ext cx="5426286" cy="646331"/>
          </a:xfrm>
          <a:prstGeom prst="rect">
            <a:avLst/>
          </a:prstGeom>
          <a:noFill/>
        </p:spPr>
        <p:txBody>
          <a:bodyPr wrap="square">
            <a:spAutoFit/>
          </a:bodyPr>
          <a:lstStyle/>
          <a:p>
            <a:r>
              <a:rPr lang="en-US" altLang="ja-JP" sz="1200" dirty="0"/>
              <a:t>Source Calculated and drawn by the authors.</a:t>
            </a:r>
          </a:p>
          <a:p>
            <a:r>
              <a:rPr lang="en-US" altLang="ja-JP" sz="1200" dirty="0"/>
              <a:t>Figure 6. LC-CO2 effects of the CO2 circulation system, excluding cold energy supply and methane-consumption</a:t>
            </a:r>
          </a:p>
        </p:txBody>
      </p:sp>
      <p:sp>
        <p:nvSpPr>
          <p:cNvPr id="5" name="テキスト ボックス 4">
            <a:extLst>
              <a:ext uri="{FF2B5EF4-FFF2-40B4-BE49-F238E27FC236}">
                <a16:creationId xmlns:a16="http://schemas.microsoft.com/office/drawing/2014/main" id="{FA24492B-38D7-7303-0A5F-5C8D60F706EF}"/>
              </a:ext>
            </a:extLst>
          </p:cNvPr>
          <p:cNvSpPr txBox="1"/>
          <p:nvPr/>
        </p:nvSpPr>
        <p:spPr>
          <a:xfrm>
            <a:off x="335348" y="333416"/>
            <a:ext cx="5038086" cy="5878532"/>
          </a:xfrm>
          <a:prstGeom prst="rect">
            <a:avLst/>
          </a:prstGeom>
          <a:noFill/>
        </p:spPr>
        <p:txBody>
          <a:bodyPr wrap="square">
            <a:spAutoFit/>
          </a:bodyPr>
          <a:lstStyle/>
          <a:p>
            <a:r>
              <a:rPr lang="en-US" altLang="ja-JP"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a:t>
            </a:r>
            <a:r>
              <a:rPr lang="ja-JP" altLang="en-US"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 </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LC-CO</a:t>
            </a:r>
            <a:r>
              <a:rPr lang="en-US" altLang="ja-JP" sz="1800" b="1" kern="100" baseline="-250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emissions from the CO</a:t>
            </a:r>
            <a:r>
              <a:rPr lang="en-US" altLang="ja-JP" sz="1800" b="1" kern="100" baseline="-250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circulation system, excluding cold energy supply and methane-consumption </a:t>
            </a:r>
            <a:r>
              <a:rPr lang="en-US" altLang="ja-JP"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a:t>
            </a:r>
          </a:p>
          <a:p>
            <a:endPar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endParaRPr>
          </a:p>
          <a:p>
            <a:pPr marL="285750" indent="-285750" algn="just">
              <a:buFont typeface="Wingdings" panose="05000000000000000000" pitchFamily="2" charset="2"/>
              <a:buChar char="n"/>
            </a:pPr>
            <a:r>
              <a:rPr lang="en-US" altLang="ja-JP" sz="1600"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CO</a:t>
            </a:r>
            <a:r>
              <a:rPr lang="en-US" altLang="ja-JP" sz="1600" b="1" kern="100" baseline="-250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2</a:t>
            </a:r>
            <a:r>
              <a:rPr lang="en-US" altLang="ja-JP" sz="1600"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 emission of 200 thousand tons, which are emitted at the consumption stage of methane, are not included.</a:t>
            </a:r>
          </a:p>
          <a:p>
            <a:pPr marL="285750" indent="-285750" algn="just">
              <a:buFont typeface="Wingdings" panose="05000000000000000000" pitchFamily="2" charset="2"/>
              <a:buChar char="n"/>
            </a:pPr>
            <a:r>
              <a:rPr lang="en-US" altLang="ja-JP" sz="1600" kern="100" dirty="0">
                <a:effectLst/>
                <a:latin typeface="游明朝" panose="02020400000000000000" pitchFamily="18" charset="-128"/>
                <a:ea typeface="游明朝" panose="02020400000000000000" pitchFamily="18" charset="-128"/>
                <a:cs typeface="Times New Roman" panose="02020603050405020304" pitchFamily="18" charset="0"/>
              </a:rPr>
              <a:t>The current CO</a:t>
            </a:r>
            <a:r>
              <a:rPr lang="en-US" altLang="ja-JP" sz="16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600" kern="100" dirty="0">
                <a:effectLst/>
                <a:latin typeface="游明朝" panose="02020400000000000000" pitchFamily="18" charset="-128"/>
                <a:ea typeface="游明朝" panose="02020400000000000000" pitchFamily="18" charset="-128"/>
                <a:cs typeface="Times New Roman" panose="02020603050405020304" pitchFamily="18" charset="0"/>
              </a:rPr>
              <a:t> emissions are 162.54 thousand tons during the production process</a:t>
            </a:r>
            <a:r>
              <a:rPr lang="en-US" altLang="ja-JP" sz="1600" kern="100" dirty="0">
                <a:latin typeface="游明朝" panose="02020400000000000000" pitchFamily="18" charset="-128"/>
                <a:ea typeface="游明朝" panose="02020400000000000000" pitchFamily="18" charset="-128"/>
                <a:cs typeface="Times New Roman" panose="02020603050405020304" pitchFamily="18" charset="0"/>
              </a:rPr>
              <a:t>; 84.79 for electricity, 47.56 for </a:t>
            </a:r>
            <a:r>
              <a:rPr lang="en-US" altLang="ja-JP" sz="1600" kern="100" dirty="0">
                <a:effectLst/>
                <a:latin typeface="游明朝" panose="02020400000000000000" pitchFamily="18" charset="-128"/>
                <a:ea typeface="游明朝" panose="02020400000000000000" pitchFamily="18" charset="-128"/>
                <a:cs typeface="Times New Roman" panose="02020603050405020304" pitchFamily="18" charset="0"/>
              </a:rPr>
              <a:t>capital goods, 25.67 for maintenance and others. </a:t>
            </a:r>
          </a:p>
          <a:p>
            <a:pPr marL="285750" indent="-285750" algn="just">
              <a:buFont typeface="Wingdings" panose="05000000000000000000" pitchFamily="2" charset="2"/>
              <a:buChar char="n"/>
            </a:pPr>
            <a:r>
              <a:rPr lang="en-US" altLang="ja-JP" sz="1600"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As 200 thousand tons of CO2 is captured from the atmosphere by Cryo-DAC, the net CO2 emissions of this system is -37.46 thousand tons. The reduction rate is 18.73% .</a:t>
            </a:r>
          </a:p>
          <a:p>
            <a:pPr algn="just"/>
            <a:r>
              <a:rPr lang="en-US" altLang="ja-JP" sz="1600" kern="100" dirty="0">
                <a:effectLst/>
                <a:latin typeface="游明朝" panose="02020400000000000000" pitchFamily="18" charset="-128"/>
                <a:ea typeface="游明朝" panose="02020400000000000000" pitchFamily="18" charset="-128"/>
                <a:cs typeface="Times New Roman" panose="02020603050405020304" pitchFamily="18" charset="0"/>
              </a:rPr>
              <a:t> </a:t>
            </a:r>
          </a:p>
          <a:p>
            <a:pPr marL="285750" indent="-285750" algn="just">
              <a:buFont typeface="Wingdings" panose="05000000000000000000" pitchFamily="2" charset="2"/>
              <a:buChar char="n"/>
            </a:pPr>
            <a:r>
              <a:rPr lang="en-US" altLang="ja-JP" sz="1600"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This CO2 reduction effect is considered as a new environmental value of synthetic methane in our CO2 circulation system.</a:t>
            </a:r>
          </a:p>
          <a:p>
            <a:pPr marL="285750" indent="-285750" algn="just">
              <a:buFont typeface="Wingdings" panose="05000000000000000000" pitchFamily="2" charset="2"/>
              <a:buChar char="n"/>
            </a:pPr>
            <a:r>
              <a:rPr lang="en-US" altLang="ja-JP" sz="1600"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Due to future changes in the power source mix and decarbonization of the steel sector, this reduction rate is expected to increase to 35.94% by 2030 and 65.99% by 2040.</a:t>
            </a:r>
            <a:endParaRPr lang="ja-JP" altLang="ja-JP" sz="1600"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3" name="スライド番号プレースホルダー 2">
            <a:extLst>
              <a:ext uri="{FF2B5EF4-FFF2-40B4-BE49-F238E27FC236}">
                <a16:creationId xmlns:a16="http://schemas.microsoft.com/office/drawing/2014/main" id="{3E3F80E9-079F-EFE1-B767-573815D63A17}"/>
              </a:ext>
            </a:extLst>
          </p:cNvPr>
          <p:cNvSpPr>
            <a:spLocks noGrp="1"/>
          </p:cNvSpPr>
          <p:nvPr>
            <p:ph type="sldNum" sz="quarter" idx="12"/>
          </p:nvPr>
        </p:nvSpPr>
        <p:spPr/>
        <p:txBody>
          <a:bodyPr/>
          <a:lstStyle/>
          <a:p>
            <a:fld id="{337354BD-5380-4451-B293-4A25DA93DDCA}" type="slidenum">
              <a:rPr kumimoji="1" lang="ja-JP" altLang="en-US" smtClean="0"/>
              <a:t>28</a:t>
            </a:fld>
            <a:endParaRPr kumimoji="1" lang="ja-JP" altLang="en-US"/>
          </a:p>
        </p:txBody>
      </p:sp>
      <p:pic>
        <p:nvPicPr>
          <p:cNvPr id="6" name="図 5">
            <a:extLst>
              <a:ext uri="{FF2B5EF4-FFF2-40B4-BE49-F238E27FC236}">
                <a16:creationId xmlns:a16="http://schemas.microsoft.com/office/drawing/2014/main" id="{839FB54E-78DF-2AAE-510D-6868F66C654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53760" y="136524"/>
            <a:ext cx="6091144" cy="5783035"/>
          </a:xfrm>
          <a:prstGeom prst="rect">
            <a:avLst/>
          </a:prstGeom>
          <a:noFill/>
          <a:ln>
            <a:noFill/>
          </a:ln>
        </p:spPr>
      </p:pic>
      <p:sp>
        <p:nvSpPr>
          <p:cNvPr id="2" name="星: 5 pt 1">
            <a:extLst>
              <a:ext uri="{FF2B5EF4-FFF2-40B4-BE49-F238E27FC236}">
                <a16:creationId xmlns:a16="http://schemas.microsoft.com/office/drawing/2014/main" id="{74748877-2F84-AD74-22AF-2CA62D51CE7A}"/>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四角形: 角を丸くする 6">
            <a:extLst>
              <a:ext uri="{FF2B5EF4-FFF2-40B4-BE49-F238E27FC236}">
                <a16:creationId xmlns:a16="http://schemas.microsoft.com/office/drawing/2014/main" id="{B2D74A14-4699-88C2-2313-1B1ECE3D9DC8}"/>
              </a:ext>
            </a:extLst>
          </p:cNvPr>
          <p:cNvSpPr/>
          <p:nvPr/>
        </p:nvSpPr>
        <p:spPr>
          <a:xfrm>
            <a:off x="7707086" y="2328262"/>
            <a:ext cx="3757492" cy="1467651"/>
          </a:xfrm>
          <a:prstGeom prst="roundRect">
            <a:avLst/>
          </a:prstGeom>
          <a:noFill/>
          <a:ln w="28575">
            <a:solidFill>
              <a:srgbClr val="FF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ボックス 7">
            <a:extLst>
              <a:ext uri="{FF2B5EF4-FFF2-40B4-BE49-F238E27FC236}">
                <a16:creationId xmlns:a16="http://schemas.microsoft.com/office/drawing/2014/main" id="{07C62D77-0527-ACB5-7A11-C519FBCF97AF}"/>
              </a:ext>
            </a:extLst>
          </p:cNvPr>
          <p:cNvSpPr txBox="1"/>
          <p:nvPr/>
        </p:nvSpPr>
        <p:spPr>
          <a:xfrm>
            <a:off x="7707086" y="3909537"/>
            <a:ext cx="3757492" cy="646331"/>
          </a:xfrm>
          <a:prstGeom prst="rect">
            <a:avLst/>
          </a:prstGeom>
          <a:noFill/>
        </p:spPr>
        <p:txBody>
          <a:bodyPr wrap="square" rtlCol="0">
            <a:spAutoFit/>
          </a:bodyPr>
          <a:lstStyle/>
          <a:p>
            <a:pPr algn="ctr"/>
            <a:r>
              <a:rPr kumimoji="1" lang="en-US" altLang="ja-JP" dirty="0">
                <a:solidFill>
                  <a:srgbClr val="FF0000"/>
                </a:solidFill>
              </a:rPr>
              <a:t>Negative net LC-CO2 emissions</a:t>
            </a:r>
            <a:endParaRPr lang="en-US" altLang="ja-JP" dirty="0">
              <a:solidFill>
                <a:srgbClr val="FF0000"/>
              </a:solidFill>
            </a:endParaRPr>
          </a:p>
          <a:p>
            <a:pPr algn="ctr"/>
            <a:r>
              <a:rPr kumimoji="1" lang="en-US" altLang="ja-JP" dirty="0">
                <a:solidFill>
                  <a:srgbClr val="FF0000"/>
                </a:solidFill>
              </a:rPr>
              <a:t>of synthetic methane</a:t>
            </a:r>
          </a:p>
        </p:txBody>
      </p:sp>
      <p:sp>
        <p:nvSpPr>
          <p:cNvPr id="9" name="矢印: 右 8">
            <a:extLst>
              <a:ext uri="{FF2B5EF4-FFF2-40B4-BE49-F238E27FC236}">
                <a16:creationId xmlns:a16="http://schemas.microsoft.com/office/drawing/2014/main" id="{DD6AB668-DEAA-FF31-77F4-24B7425B9ABD}"/>
              </a:ext>
            </a:extLst>
          </p:cNvPr>
          <p:cNvSpPr/>
          <p:nvPr/>
        </p:nvSpPr>
        <p:spPr>
          <a:xfrm>
            <a:off x="7588852" y="2651100"/>
            <a:ext cx="387118" cy="10011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矢印: 上向き折線 9">
            <a:extLst>
              <a:ext uri="{FF2B5EF4-FFF2-40B4-BE49-F238E27FC236}">
                <a16:creationId xmlns:a16="http://schemas.microsoft.com/office/drawing/2014/main" id="{F7B35B0A-390A-66BD-6C22-296666C5DAFD}"/>
              </a:ext>
            </a:extLst>
          </p:cNvPr>
          <p:cNvSpPr/>
          <p:nvPr/>
        </p:nvSpPr>
        <p:spPr>
          <a:xfrm rot="5400000">
            <a:off x="7506375" y="2134703"/>
            <a:ext cx="552073" cy="387117"/>
          </a:xfrm>
          <a:prstGeom prst="bentUpArrow">
            <a:avLst>
              <a:gd name="adj1" fmla="val 16379"/>
              <a:gd name="adj2" fmla="val 25000"/>
              <a:gd name="adj3" fmla="val 2500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次の値と等しい 10">
            <a:extLst>
              <a:ext uri="{FF2B5EF4-FFF2-40B4-BE49-F238E27FC236}">
                <a16:creationId xmlns:a16="http://schemas.microsoft.com/office/drawing/2014/main" id="{7EB18033-1FE4-66B5-07C9-450DA97793F8}"/>
              </a:ext>
            </a:extLst>
          </p:cNvPr>
          <p:cNvSpPr/>
          <p:nvPr/>
        </p:nvSpPr>
        <p:spPr>
          <a:xfrm>
            <a:off x="7588852" y="1359449"/>
            <a:ext cx="433840" cy="246955"/>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2" name="思考の吹き出し: 雲形 11">
            <a:extLst>
              <a:ext uri="{FF2B5EF4-FFF2-40B4-BE49-F238E27FC236}">
                <a16:creationId xmlns:a16="http://schemas.microsoft.com/office/drawing/2014/main" id="{41BA85F4-6B36-FE96-5431-8305895C0917}"/>
              </a:ext>
            </a:extLst>
          </p:cNvPr>
          <p:cNvSpPr/>
          <p:nvPr/>
        </p:nvSpPr>
        <p:spPr>
          <a:xfrm>
            <a:off x="5204060" y="97911"/>
            <a:ext cx="1882588" cy="643719"/>
          </a:xfrm>
          <a:prstGeom prst="cloudCallout">
            <a:avLst>
              <a:gd name="adj1" fmla="val 53758"/>
              <a:gd name="adj2" fmla="val 131594"/>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200" dirty="0"/>
              <a:t>Energy inputs to maintain the circulation</a:t>
            </a:r>
            <a:endParaRPr kumimoji="1" lang="ja-JP" altLang="en-US" sz="1200" dirty="0"/>
          </a:p>
        </p:txBody>
      </p:sp>
      <p:sp>
        <p:nvSpPr>
          <p:cNvPr id="13" name="思考の吹き出し: 雲形 12">
            <a:extLst>
              <a:ext uri="{FF2B5EF4-FFF2-40B4-BE49-F238E27FC236}">
                <a16:creationId xmlns:a16="http://schemas.microsoft.com/office/drawing/2014/main" id="{316C93CA-D975-10EE-CB97-F4B481AC0936}"/>
              </a:ext>
            </a:extLst>
          </p:cNvPr>
          <p:cNvSpPr/>
          <p:nvPr/>
        </p:nvSpPr>
        <p:spPr>
          <a:xfrm>
            <a:off x="5447525" y="4234008"/>
            <a:ext cx="1882588" cy="643719"/>
          </a:xfrm>
          <a:prstGeom prst="cloudCallout">
            <a:avLst>
              <a:gd name="adj1" fmla="val 40512"/>
              <a:gd name="adj2" fmla="val -150929"/>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kumimoji="1" lang="en-US" altLang="ja-JP" sz="1200" dirty="0"/>
              <a:t>CO</a:t>
            </a:r>
            <a:r>
              <a:rPr kumimoji="1" lang="en-US" altLang="ja-JP" sz="1200" baseline="-25000" dirty="0"/>
              <a:t>2</a:t>
            </a:r>
            <a:r>
              <a:rPr kumimoji="1" lang="en-US" altLang="ja-JP" sz="1200" dirty="0"/>
              <a:t> captured by Cryo-DAC</a:t>
            </a:r>
            <a:endParaRPr kumimoji="1" lang="ja-JP" altLang="en-US" sz="1200" dirty="0"/>
          </a:p>
        </p:txBody>
      </p:sp>
      <p:sp>
        <p:nvSpPr>
          <p:cNvPr id="14" name="テキスト ボックス 13">
            <a:extLst>
              <a:ext uri="{FF2B5EF4-FFF2-40B4-BE49-F238E27FC236}">
                <a16:creationId xmlns:a16="http://schemas.microsoft.com/office/drawing/2014/main" id="{8D2709EB-D5CC-4FD3-9493-B34C6EDE23AE}"/>
              </a:ext>
            </a:extLst>
          </p:cNvPr>
          <p:cNvSpPr txBox="1"/>
          <p:nvPr/>
        </p:nvSpPr>
        <p:spPr>
          <a:xfrm>
            <a:off x="8147901" y="3041849"/>
            <a:ext cx="3316678" cy="461665"/>
          </a:xfrm>
          <a:prstGeom prst="rect">
            <a:avLst/>
          </a:prstGeom>
          <a:noFill/>
        </p:spPr>
        <p:txBody>
          <a:bodyPr wrap="square" rtlCol="0">
            <a:spAutoFit/>
          </a:bodyPr>
          <a:lstStyle/>
          <a:p>
            <a:r>
              <a:rPr kumimoji="1" lang="en-US" altLang="ja-JP" sz="1200" b="1" dirty="0">
                <a:solidFill>
                  <a:srgbClr val="0070C0"/>
                </a:solidFill>
              </a:rPr>
              <a:t>Effective reduction rates</a:t>
            </a:r>
          </a:p>
          <a:p>
            <a:r>
              <a:rPr kumimoji="1" lang="en-US" altLang="ja-JP" sz="1200" b="1" dirty="0">
                <a:solidFill>
                  <a:srgbClr val="0070C0"/>
                </a:solidFill>
              </a:rPr>
              <a:t>    18.73%                35.94%               65.99% </a:t>
            </a:r>
            <a:endParaRPr kumimoji="1" lang="ja-JP" altLang="en-US" sz="1200" b="1" dirty="0">
              <a:solidFill>
                <a:srgbClr val="0070C0"/>
              </a:solidFill>
            </a:endParaRPr>
          </a:p>
        </p:txBody>
      </p:sp>
    </p:spTree>
    <p:extLst>
      <p:ext uri="{BB962C8B-B14F-4D97-AF65-F5344CB8AC3E}">
        <p14:creationId xmlns:p14="http://schemas.microsoft.com/office/powerpoint/2010/main" val="470438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animBg="1"/>
      <p:bldP spid="11" grpId="0" animBg="1"/>
      <p:bldP spid="12" grpId="0" animBg="1"/>
      <p:bldP spid="13" grpId="0" animBg="1"/>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テキスト ボックス 3">
            <a:extLst>
              <a:ext uri="{FF2B5EF4-FFF2-40B4-BE49-F238E27FC236}">
                <a16:creationId xmlns:a16="http://schemas.microsoft.com/office/drawing/2014/main" id="{4946761E-B071-D251-BD2F-58AAC659C316}"/>
              </a:ext>
            </a:extLst>
          </p:cNvPr>
          <p:cNvSpPr txBox="1"/>
          <p:nvPr/>
        </p:nvSpPr>
        <p:spPr>
          <a:xfrm>
            <a:off x="5256028" y="6048573"/>
            <a:ext cx="6097772" cy="615553"/>
          </a:xfrm>
          <a:prstGeom prst="rect">
            <a:avLst/>
          </a:prstGeom>
          <a:noFill/>
        </p:spPr>
        <p:txBody>
          <a:bodyPr wrap="square">
            <a:spAutoFit/>
          </a:bodyPr>
          <a:lstStyle/>
          <a:p>
            <a:pPr algn="just"/>
            <a:r>
              <a:rPr lang="en-US" altLang="ja-JP" sz="1200" kern="100" dirty="0">
                <a:effectLst/>
                <a:latin typeface="游明朝" panose="02020400000000000000" pitchFamily="18" charset="-128"/>
                <a:ea typeface="游明朝" panose="02020400000000000000" pitchFamily="18" charset="-128"/>
                <a:cs typeface="Times New Roman" panose="02020603050405020304" pitchFamily="18" charset="0"/>
              </a:rPr>
              <a:t>Source Calculated and drawn by the authors.</a:t>
            </a:r>
            <a:endParaRPr lang="ja-JP" altLang="ja-JP" sz="1200" kern="100" dirty="0">
              <a:effectLst/>
              <a:latin typeface="游明朝" panose="02020400000000000000" pitchFamily="18" charset="-128"/>
              <a:ea typeface="游明朝" panose="02020400000000000000" pitchFamily="18" charset="-128"/>
              <a:cs typeface="Times New Roman" panose="02020603050405020304" pitchFamily="18" charset="0"/>
            </a:endParaRPr>
          </a:p>
          <a:p>
            <a:r>
              <a:rPr lang="en-US" altLang="ja-JP" sz="1100" kern="100" dirty="0">
                <a:effectLst/>
                <a:latin typeface="游明朝" panose="02020400000000000000" pitchFamily="18" charset="-128"/>
                <a:ea typeface="游明朝" panose="02020400000000000000" pitchFamily="18" charset="-128"/>
                <a:cs typeface="Times New Roman" panose="02020603050405020304" pitchFamily="18" charset="0"/>
              </a:rPr>
              <a:t>Figure 7 LC-CO</a:t>
            </a:r>
            <a:r>
              <a:rPr lang="en-US" altLang="ja-JP" sz="11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100" kern="100" dirty="0">
                <a:effectLst/>
                <a:latin typeface="游明朝" panose="02020400000000000000" pitchFamily="18" charset="-128"/>
                <a:ea typeface="游明朝" panose="02020400000000000000" pitchFamily="18" charset="-128"/>
                <a:cs typeface="Times New Roman" panose="02020603050405020304" pitchFamily="18" charset="0"/>
              </a:rPr>
              <a:t> emissions of the CO</a:t>
            </a:r>
            <a:r>
              <a:rPr lang="en-US" altLang="ja-JP" sz="11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100" kern="100" dirty="0">
                <a:effectLst/>
                <a:latin typeface="游明朝" panose="02020400000000000000" pitchFamily="18" charset="-128"/>
                <a:ea typeface="游明朝" panose="02020400000000000000" pitchFamily="18" charset="-128"/>
                <a:cs typeface="Times New Roman" panose="02020603050405020304" pitchFamily="18" charset="0"/>
              </a:rPr>
              <a:t> circulation system with Cryo-DAC and methanation, excluding cold energy supply but including methane-consumption</a:t>
            </a:r>
            <a:endParaRPr lang="ja-JP" altLang="ja-JP" sz="1100" kern="100" dirty="0">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7" name="テキスト ボックス 6">
            <a:extLst>
              <a:ext uri="{FF2B5EF4-FFF2-40B4-BE49-F238E27FC236}">
                <a16:creationId xmlns:a16="http://schemas.microsoft.com/office/drawing/2014/main" id="{61EF3E0E-F49C-091D-6C8F-601116F0CDC9}"/>
              </a:ext>
            </a:extLst>
          </p:cNvPr>
          <p:cNvSpPr txBox="1"/>
          <p:nvPr/>
        </p:nvSpPr>
        <p:spPr>
          <a:xfrm>
            <a:off x="298315" y="58846"/>
            <a:ext cx="4961394" cy="6740307"/>
          </a:xfrm>
          <a:prstGeom prst="rect">
            <a:avLst/>
          </a:prstGeom>
          <a:noFill/>
        </p:spPr>
        <p:txBody>
          <a:bodyPr wrap="square">
            <a:spAutoFit/>
          </a:bodyPr>
          <a:lstStyle/>
          <a:p>
            <a:r>
              <a:rPr lang="en-US" altLang="ja-JP"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a:t>
            </a:r>
            <a:r>
              <a:rPr lang="ja-JP" altLang="en-US"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  </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LC-CO</a:t>
            </a:r>
            <a:r>
              <a:rPr lang="en-US" altLang="ja-JP" sz="1800" b="1" kern="100" baseline="-250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emissions from the CO</a:t>
            </a:r>
            <a:r>
              <a:rPr lang="en-US" altLang="ja-JP" sz="1800" b="1" kern="100" baseline="-250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circulation system, excluding cold energy supply and including methane-consumption.</a:t>
            </a:r>
            <a:r>
              <a:rPr lang="en-US" altLang="ja-JP"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 】</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a:t>
            </a:r>
          </a:p>
          <a:p>
            <a:pPr marL="285750" indent="-285750">
              <a:buFont typeface="Wingdings" panose="05000000000000000000" pitchFamily="2" charset="2"/>
              <a:buChar char="n"/>
            </a:pP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CO</a:t>
            </a:r>
            <a:r>
              <a:rPr lang="en-US" altLang="ja-JP" sz="18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neutral part of the synthetic methane </a:t>
            </a:r>
          </a:p>
          <a:p>
            <a:pPr marL="742950" lvl="1" indent="-285750">
              <a:buFont typeface="Wingdings" panose="05000000000000000000" pitchFamily="2" charset="2"/>
              <a:buChar char="n"/>
            </a:pPr>
            <a:r>
              <a:rPr lang="en-US" altLang="ja-JP" kern="100" dirty="0">
                <a:latin typeface="游明朝" panose="02020400000000000000" pitchFamily="18" charset="-128"/>
                <a:ea typeface="游明朝" panose="02020400000000000000" pitchFamily="18" charset="-128"/>
                <a:cs typeface="Times New Roman" panose="02020603050405020304" pitchFamily="18" charset="0"/>
              </a:rPr>
              <a:t>200 CO</a:t>
            </a:r>
            <a:r>
              <a:rPr lang="en-US" altLang="ja-JP" kern="100" baseline="-25000" dirty="0">
                <a:latin typeface="游明朝" panose="02020400000000000000" pitchFamily="18" charset="-128"/>
                <a:ea typeface="游明朝" panose="02020400000000000000" pitchFamily="18" charset="-128"/>
                <a:cs typeface="Times New Roman" panose="02020603050405020304" pitchFamily="18" charset="0"/>
              </a:rPr>
              <a:t>2</a:t>
            </a:r>
            <a:r>
              <a:rPr lang="en-US" altLang="ja-JP" kern="100" dirty="0">
                <a:latin typeface="游明朝" panose="02020400000000000000" pitchFamily="18" charset="-128"/>
                <a:ea typeface="游明朝" panose="02020400000000000000" pitchFamily="18" charset="-128"/>
                <a:cs typeface="Times New Roman" panose="02020603050405020304" pitchFamily="18" charset="0"/>
              </a:rPr>
              <a:t> are captured, and 200 CO</a:t>
            </a:r>
            <a:r>
              <a:rPr lang="en-US" altLang="ja-JP" kern="100" baseline="-25000" dirty="0">
                <a:latin typeface="游明朝" panose="02020400000000000000" pitchFamily="18" charset="-128"/>
                <a:ea typeface="游明朝" panose="02020400000000000000" pitchFamily="18" charset="-128"/>
                <a:cs typeface="Times New Roman" panose="02020603050405020304" pitchFamily="18" charset="0"/>
              </a:rPr>
              <a:t>2</a:t>
            </a:r>
            <a:r>
              <a:rPr lang="en-US" altLang="ja-JP" kern="100" dirty="0">
                <a:latin typeface="游明朝" panose="02020400000000000000" pitchFamily="18" charset="-128"/>
                <a:ea typeface="游明朝" panose="02020400000000000000" pitchFamily="18" charset="-128"/>
                <a:cs typeface="Times New Roman" panose="02020603050405020304" pitchFamily="18" charset="0"/>
              </a:rPr>
              <a:t> are emitted when consumed. </a:t>
            </a:r>
          </a:p>
          <a:p>
            <a:pPr marL="742950" lvl="1" indent="-285750">
              <a:buFont typeface="Wingdings" panose="05000000000000000000" pitchFamily="2" charset="2"/>
              <a:buChar char="n"/>
            </a:pPr>
            <a:r>
              <a:rPr lang="en-US" altLang="ja-JP" kern="100" dirty="0">
                <a:latin typeface="游明朝" panose="02020400000000000000" pitchFamily="18" charset="-128"/>
                <a:ea typeface="游明朝" panose="02020400000000000000" pitchFamily="18" charset="-128"/>
                <a:cs typeface="Times New Roman" panose="02020603050405020304" pitchFamily="18" charset="0"/>
              </a:rPr>
              <a:t>By recycling CO</a:t>
            </a:r>
            <a:r>
              <a:rPr lang="en-US" altLang="ja-JP" kern="100" baseline="-25000" dirty="0">
                <a:latin typeface="游明朝" panose="02020400000000000000" pitchFamily="18" charset="-128"/>
                <a:ea typeface="游明朝" panose="02020400000000000000" pitchFamily="18" charset="-128"/>
                <a:cs typeface="Times New Roman" panose="02020603050405020304" pitchFamily="18" charset="0"/>
              </a:rPr>
              <a:t>2</a:t>
            </a:r>
            <a:r>
              <a:rPr lang="en-US" altLang="ja-JP" kern="100" dirty="0">
                <a:latin typeface="游明朝" panose="02020400000000000000" pitchFamily="18" charset="-128"/>
                <a:ea typeface="游明朝" panose="02020400000000000000" pitchFamily="18" charset="-128"/>
                <a:cs typeface="Times New Roman" panose="02020603050405020304" pitchFamily="18" charset="0"/>
              </a:rPr>
              <a:t>, it is possible to reduce CO</a:t>
            </a:r>
            <a:r>
              <a:rPr lang="en-US" altLang="ja-JP" kern="100" baseline="-25000" dirty="0">
                <a:latin typeface="游明朝" panose="02020400000000000000" pitchFamily="18" charset="-128"/>
                <a:ea typeface="游明朝" panose="02020400000000000000" pitchFamily="18" charset="-128"/>
                <a:cs typeface="Times New Roman" panose="02020603050405020304" pitchFamily="18" charset="0"/>
              </a:rPr>
              <a:t>2</a:t>
            </a:r>
            <a:r>
              <a:rPr lang="en-US" altLang="ja-JP" kern="100" dirty="0">
                <a:latin typeface="游明朝" panose="02020400000000000000" pitchFamily="18" charset="-128"/>
                <a:ea typeface="游明朝" panose="02020400000000000000" pitchFamily="18" charset="-128"/>
                <a:cs typeface="Times New Roman" panose="02020603050405020304" pitchFamily="18" charset="0"/>
              </a:rPr>
              <a:t> emissions to zero. </a:t>
            </a:r>
          </a:p>
          <a:p>
            <a:pPr marL="285750" indent="-285750">
              <a:buFont typeface="Wingdings" panose="05000000000000000000" pitchFamily="2" charset="2"/>
              <a:buChar char="n"/>
            </a:pP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Maintaining part of the circulation system</a:t>
            </a:r>
          </a:p>
          <a:p>
            <a:pPr marL="742950" lvl="1" indent="-285750" algn="just">
              <a:buFont typeface="Wingdings" panose="05000000000000000000" pitchFamily="2" charset="2"/>
              <a:buChar char="n"/>
            </a:pPr>
            <a:r>
              <a:rPr lang="en-US" altLang="ja-JP" kern="100" dirty="0">
                <a:effectLst/>
                <a:latin typeface="游明朝" panose="02020400000000000000" pitchFamily="18" charset="-128"/>
                <a:ea typeface="游明朝" panose="02020400000000000000" pitchFamily="18" charset="-128"/>
                <a:cs typeface="Times New Roman" panose="02020603050405020304" pitchFamily="18" charset="0"/>
              </a:rPr>
              <a:t>In 2020, the LC-emissions associated with the system amount to 162.54 thousand tons, </a:t>
            </a:r>
          </a:p>
          <a:p>
            <a:pPr marL="742950" lvl="1" indent="-285750" algn="just">
              <a:buFont typeface="Wingdings" panose="05000000000000000000" pitchFamily="2" charset="2"/>
              <a:buChar char="n"/>
            </a:pPr>
            <a:r>
              <a:rPr lang="en-US" altLang="ja-JP"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Net CO</a:t>
            </a:r>
            <a:r>
              <a:rPr lang="en-US" altLang="ja-JP"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reduction of 37.46 thousand tons through this circulation system. This is 18.73% of the CO</a:t>
            </a:r>
            <a:r>
              <a:rPr lang="en-US" altLang="ja-JP"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circulation volume.</a:t>
            </a:r>
          </a:p>
          <a:p>
            <a:pPr marL="285750" indent="-285750" algn="just">
              <a:buFont typeface="Wingdings" panose="05000000000000000000" pitchFamily="2" charset="2"/>
              <a:buChar char="n"/>
            </a:pP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The decarbonization in electricity and iron and steel sectors reduces the CO</a:t>
            </a:r>
            <a:r>
              <a:rPr lang="en-US" altLang="ja-JP" sz="1800" b="1" kern="100" baseline="-250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emissions; 128.12 for 2030, and 68.01 for 2040. </a:t>
            </a:r>
          </a:p>
          <a:p>
            <a:pPr marL="285750" indent="-285750" algn="just">
              <a:buFont typeface="Wingdings" panose="05000000000000000000" pitchFamily="2" charset="2"/>
              <a:buChar char="n"/>
            </a:pP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These increase CO</a:t>
            </a:r>
            <a:r>
              <a:rPr lang="en-US" altLang="ja-JP" sz="1800" b="1" kern="100" baseline="-250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reduction volume 71.88  for 2030, 131.99 for 2040, which are relatively 35.94% and 65.99% of the CO</a:t>
            </a:r>
            <a:r>
              <a:rPr lang="en-US" altLang="ja-JP" sz="1800" b="1" kern="100" baseline="-250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circulation for each year; same values in Figure 6. </a:t>
            </a:r>
            <a:endParaRPr lang="ja-JP"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3" name="スライド番号プレースホルダー 2">
            <a:extLst>
              <a:ext uri="{FF2B5EF4-FFF2-40B4-BE49-F238E27FC236}">
                <a16:creationId xmlns:a16="http://schemas.microsoft.com/office/drawing/2014/main" id="{49AC3B29-53EB-1985-CDDF-F7CDE4FE0576}"/>
              </a:ext>
            </a:extLst>
          </p:cNvPr>
          <p:cNvSpPr>
            <a:spLocks noGrp="1"/>
          </p:cNvSpPr>
          <p:nvPr>
            <p:ph type="sldNum" sz="quarter" idx="12"/>
          </p:nvPr>
        </p:nvSpPr>
        <p:spPr/>
        <p:txBody>
          <a:bodyPr/>
          <a:lstStyle/>
          <a:p>
            <a:fld id="{337354BD-5380-4451-B293-4A25DA93DDCA}" type="slidenum">
              <a:rPr kumimoji="1" lang="ja-JP" altLang="en-US" smtClean="0"/>
              <a:t>29</a:t>
            </a:fld>
            <a:endParaRPr kumimoji="1" lang="ja-JP" altLang="en-US"/>
          </a:p>
        </p:txBody>
      </p:sp>
      <p:sp>
        <p:nvSpPr>
          <p:cNvPr id="11" name="動作設定ボタン: 情報の取得 10">
            <a:hlinkClick r:id="" action="ppaction://hlinkshowjump?jump=nextslide" highlightClick="1"/>
            <a:extLst>
              <a:ext uri="{FF2B5EF4-FFF2-40B4-BE49-F238E27FC236}">
                <a16:creationId xmlns:a16="http://schemas.microsoft.com/office/drawing/2014/main" id="{B5805870-B50B-7379-0A41-920F6522FEA9}"/>
              </a:ext>
            </a:extLst>
          </p:cNvPr>
          <p:cNvSpPr/>
          <p:nvPr/>
        </p:nvSpPr>
        <p:spPr>
          <a:xfrm>
            <a:off x="11619523" y="6232264"/>
            <a:ext cx="296333" cy="248170"/>
          </a:xfrm>
          <a:prstGeom prst="actionButtonInforma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12" name="図 11">
            <a:extLst>
              <a:ext uri="{FF2B5EF4-FFF2-40B4-BE49-F238E27FC236}">
                <a16:creationId xmlns:a16="http://schemas.microsoft.com/office/drawing/2014/main" id="{5D943980-E366-C6C0-CB2E-E7A17EBCBE9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47956" y="0"/>
            <a:ext cx="6508606" cy="5991224"/>
          </a:xfrm>
          <a:prstGeom prst="rect">
            <a:avLst/>
          </a:prstGeom>
          <a:noFill/>
          <a:ln>
            <a:noFill/>
          </a:ln>
        </p:spPr>
      </p:pic>
      <p:sp>
        <p:nvSpPr>
          <p:cNvPr id="2" name="星: 5 pt 1">
            <a:extLst>
              <a:ext uri="{FF2B5EF4-FFF2-40B4-BE49-F238E27FC236}">
                <a16:creationId xmlns:a16="http://schemas.microsoft.com/office/drawing/2014/main" id="{F39FE69B-6D24-638B-2AE0-F85B6AC780E1}"/>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思考の吹き出し: 雲形 4">
            <a:extLst>
              <a:ext uri="{FF2B5EF4-FFF2-40B4-BE49-F238E27FC236}">
                <a16:creationId xmlns:a16="http://schemas.microsoft.com/office/drawing/2014/main" id="{7769ABF3-6514-9941-4CEE-AF587FEAAA62}"/>
              </a:ext>
            </a:extLst>
          </p:cNvPr>
          <p:cNvSpPr/>
          <p:nvPr/>
        </p:nvSpPr>
        <p:spPr>
          <a:xfrm>
            <a:off x="5071462" y="209462"/>
            <a:ext cx="1882588" cy="643719"/>
          </a:xfrm>
          <a:prstGeom prst="cloudCallout">
            <a:avLst>
              <a:gd name="adj1" fmla="val 29349"/>
              <a:gd name="adj2" fmla="val 137188"/>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kumimoji="1" lang="en-US" altLang="ja-JP" sz="1200" dirty="0"/>
              <a:t>Methane consumption</a:t>
            </a:r>
            <a:endParaRPr kumimoji="1" lang="ja-JP" altLang="en-US" sz="1200" dirty="0"/>
          </a:p>
        </p:txBody>
      </p:sp>
      <p:sp>
        <p:nvSpPr>
          <p:cNvPr id="6" name="思考の吹き出し: 雲形 5">
            <a:extLst>
              <a:ext uri="{FF2B5EF4-FFF2-40B4-BE49-F238E27FC236}">
                <a16:creationId xmlns:a16="http://schemas.microsoft.com/office/drawing/2014/main" id="{671506B3-7E59-2975-621B-14A48647A785}"/>
              </a:ext>
            </a:extLst>
          </p:cNvPr>
          <p:cNvSpPr/>
          <p:nvPr/>
        </p:nvSpPr>
        <p:spPr>
          <a:xfrm>
            <a:off x="5154706" y="4486414"/>
            <a:ext cx="1882588" cy="643719"/>
          </a:xfrm>
          <a:prstGeom prst="cloudCallout">
            <a:avLst>
              <a:gd name="adj1" fmla="val 25267"/>
              <a:gd name="adj2" fmla="val -169592"/>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kumimoji="1" lang="en-US" altLang="ja-JP" sz="1200" dirty="0"/>
              <a:t>CO</a:t>
            </a:r>
            <a:r>
              <a:rPr kumimoji="1" lang="en-US" altLang="ja-JP" sz="1200" baseline="-25000" dirty="0"/>
              <a:t>2</a:t>
            </a:r>
            <a:r>
              <a:rPr kumimoji="1" lang="en-US" altLang="ja-JP" sz="1200" dirty="0"/>
              <a:t> captured by Cryo-DAC</a:t>
            </a:r>
            <a:endParaRPr kumimoji="1" lang="ja-JP" altLang="en-US" sz="1200" dirty="0"/>
          </a:p>
        </p:txBody>
      </p:sp>
      <p:sp>
        <p:nvSpPr>
          <p:cNvPr id="8" name="思考の吹き出し: 雲形 7">
            <a:extLst>
              <a:ext uri="{FF2B5EF4-FFF2-40B4-BE49-F238E27FC236}">
                <a16:creationId xmlns:a16="http://schemas.microsoft.com/office/drawing/2014/main" id="{0AA454D0-C886-9F28-9FDE-44501CCCFC13}"/>
              </a:ext>
            </a:extLst>
          </p:cNvPr>
          <p:cNvSpPr/>
          <p:nvPr/>
        </p:nvSpPr>
        <p:spPr>
          <a:xfrm>
            <a:off x="7058820" y="193874"/>
            <a:ext cx="1882588" cy="643719"/>
          </a:xfrm>
          <a:prstGeom prst="cloudCallout">
            <a:avLst>
              <a:gd name="adj1" fmla="val -19631"/>
              <a:gd name="adj2" fmla="val 141963"/>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200" dirty="0"/>
              <a:t>Energy inputs to maintain the circulation</a:t>
            </a:r>
            <a:endParaRPr kumimoji="1" lang="ja-JP" altLang="en-US" sz="1200" dirty="0"/>
          </a:p>
        </p:txBody>
      </p:sp>
      <p:sp>
        <p:nvSpPr>
          <p:cNvPr id="9" name="四角形: 角を丸くする 8">
            <a:extLst>
              <a:ext uri="{FF2B5EF4-FFF2-40B4-BE49-F238E27FC236}">
                <a16:creationId xmlns:a16="http://schemas.microsoft.com/office/drawing/2014/main" id="{58E00BDD-0630-F005-1868-DC743FD0373B}"/>
              </a:ext>
            </a:extLst>
          </p:cNvPr>
          <p:cNvSpPr/>
          <p:nvPr/>
        </p:nvSpPr>
        <p:spPr>
          <a:xfrm>
            <a:off x="6096000" y="853181"/>
            <a:ext cx="1710978" cy="3633233"/>
          </a:xfrm>
          <a:prstGeom prst="roundRect">
            <a:avLst/>
          </a:prstGeom>
          <a:noFill/>
          <a:ln w="25400">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テキスト ボックス 9">
            <a:extLst>
              <a:ext uri="{FF2B5EF4-FFF2-40B4-BE49-F238E27FC236}">
                <a16:creationId xmlns:a16="http://schemas.microsoft.com/office/drawing/2014/main" id="{909C3A76-1D03-4DC4-6859-284A71733B14}"/>
              </a:ext>
            </a:extLst>
          </p:cNvPr>
          <p:cNvSpPr txBox="1"/>
          <p:nvPr/>
        </p:nvSpPr>
        <p:spPr>
          <a:xfrm>
            <a:off x="7225541" y="4577441"/>
            <a:ext cx="4393982" cy="461665"/>
          </a:xfrm>
          <a:prstGeom prst="rect">
            <a:avLst/>
          </a:prstGeom>
          <a:noFill/>
        </p:spPr>
        <p:txBody>
          <a:bodyPr wrap="square" rtlCol="0">
            <a:spAutoFit/>
          </a:bodyPr>
          <a:lstStyle/>
          <a:p>
            <a:r>
              <a:rPr kumimoji="1" lang="en-US" altLang="ja-JP" sz="1200" b="1" dirty="0">
                <a:solidFill>
                  <a:srgbClr val="0070C0"/>
                </a:solidFill>
              </a:rPr>
              <a:t>Effective reduction rates</a:t>
            </a:r>
          </a:p>
          <a:p>
            <a:r>
              <a:rPr kumimoji="1" lang="en-US" altLang="ja-JP" sz="1200" b="1" dirty="0">
                <a:solidFill>
                  <a:srgbClr val="0070C0"/>
                </a:solidFill>
              </a:rPr>
              <a:t>    18.73%                          35.94%                         65.99% </a:t>
            </a:r>
            <a:endParaRPr kumimoji="1" lang="ja-JP" altLang="en-US" sz="1200" b="1" dirty="0">
              <a:solidFill>
                <a:srgbClr val="0070C0"/>
              </a:solidFill>
            </a:endParaRPr>
          </a:p>
        </p:txBody>
      </p:sp>
      <p:sp>
        <p:nvSpPr>
          <p:cNvPr id="13" name="思考の吹き出し: 雲形 12">
            <a:extLst>
              <a:ext uri="{FF2B5EF4-FFF2-40B4-BE49-F238E27FC236}">
                <a16:creationId xmlns:a16="http://schemas.microsoft.com/office/drawing/2014/main" id="{44F79F02-27C5-52DE-132D-C33018713578}"/>
              </a:ext>
            </a:extLst>
          </p:cNvPr>
          <p:cNvSpPr/>
          <p:nvPr/>
        </p:nvSpPr>
        <p:spPr>
          <a:xfrm>
            <a:off x="4582746" y="1449761"/>
            <a:ext cx="1882588" cy="643719"/>
          </a:xfrm>
          <a:prstGeom prst="cloudCallout">
            <a:avLst>
              <a:gd name="adj1" fmla="val 90030"/>
              <a:gd name="adj2" fmla="val -104061"/>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en-US" altLang="ja-JP" sz="1200" dirty="0"/>
              <a:t>Effective reduction of CO</a:t>
            </a:r>
            <a:r>
              <a:rPr kumimoji="1" lang="en-US" altLang="ja-JP" sz="1200" baseline="-25000" dirty="0"/>
              <a:t>2 </a:t>
            </a:r>
            <a:r>
              <a:rPr kumimoji="1" lang="en-US" altLang="ja-JP" sz="1200" dirty="0"/>
              <a:t>circulation</a:t>
            </a:r>
            <a:endParaRPr kumimoji="1" lang="ja-JP" altLang="en-US" sz="1200" dirty="0"/>
          </a:p>
        </p:txBody>
      </p:sp>
    </p:spTree>
    <p:extLst>
      <p:ext uri="{BB962C8B-B14F-4D97-AF65-F5344CB8AC3E}">
        <p14:creationId xmlns:p14="http://schemas.microsoft.com/office/powerpoint/2010/main" val="2006885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10" grpId="0"/>
      <p:bldP spid="1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487F1B-1DC4-8846-0EBF-60E55C53128F}"/>
            </a:ext>
          </a:extLst>
        </p:cNvPr>
        <p:cNvGrpSpPr/>
        <p:nvPr/>
      </p:nvGrpSpPr>
      <p:grpSpPr>
        <a:xfrm>
          <a:off x="0" y="0"/>
          <a:ext cx="0" cy="0"/>
          <a:chOff x="0" y="0"/>
          <a:chExt cx="0" cy="0"/>
        </a:xfrm>
      </p:grpSpPr>
      <p:pic>
        <p:nvPicPr>
          <p:cNvPr id="5" name="図 4">
            <a:extLst>
              <a:ext uri="{FF2B5EF4-FFF2-40B4-BE49-F238E27FC236}">
                <a16:creationId xmlns:a16="http://schemas.microsoft.com/office/drawing/2014/main" id="{768F529E-4972-8A44-E965-F799000727E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46808" y="136525"/>
            <a:ext cx="6389083" cy="5846286"/>
          </a:xfrm>
          <a:prstGeom prst="rect">
            <a:avLst/>
          </a:prstGeom>
          <a:noFill/>
          <a:ln>
            <a:noFill/>
          </a:ln>
        </p:spPr>
      </p:pic>
      <p:sp>
        <p:nvSpPr>
          <p:cNvPr id="4" name="正方形/長方形 3">
            <a:extLst>
              <a:ext uri="{FF2B5EF4-FFF2-40B4-BE49-F238E27FC236}">
                <a16:creationId xmlns:a16="http://schemas.microsoft.com/office/drawing/2014/main" id="{37DE20A3-49EB-C808-F498-1E1C458A20DE}"/>
              </a:ext>
            </a:extLst>
          </p:cNvPr>
          <p:cNvSpPr/>
          <p:nvPr/>
        </p:nvSpPr>
        <p:spPr>
          <a:xfrm>
            <a:off x="8610600" y="4065048"/>
            <a:ext cx="2583180" cy="25702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スライド番号プレースホルダー 1">
            <a:extLst>
              <a:ext uri="{FF2B5EF4-FFF2-40B4-BE49-F238E27FC236}">
                <a16:creationId xmlns:a16="http://schemas.microsoft.com/office/drawing/2014/main" id="{4F2C5E31-A80A-7203-6F2C-FC2D5FA45E51}"/>
              </a:ext>
            </a:extLst>
          </p:cNvPr>
          <p:cNvSpPr>
            <a:spLocks noGrp="1"/>
          </p:cNvSpPr>
          <p:nvPr>
            <p:ph type="sldNum" sz="quarter" idx="12"/>
          </p:nvPr>
        </p:nvSpPr>
        <p:spPr/>
        <p:txBody>
          <a:bodyPr/>
          <a:lstStyle/>
          <a:p>
            <a:fld id="{337354BD-5380-4451-B293-4A25DA93DDCA}" type="slidenum">
              <a:rPr kumimoji="1" lang="ja-JP" altLang="en-US" smtClean="0"/>
              <a:t>30</a:t>
            </a:fld>
            <a:endParaRPr kumimoji="1" lang="ja-JP" altLang="en-US"/>
          </a:p>
        </p:txBody>
      </p:sp>
      <p:sp>
        <p:nvSpPr>
          <p:cNvPr id="8" name="テキスト ボックス 7">
            <a:extLst>
              <a:ext uri="{FF2B5EF4-FFF2-40B4-BE49-F238E27FC236}">
                <a16:creationId xmlns:a16="http://schemas.microsoft.com/office/drawing/2014/main" id="{0DC23B27-3E74-9B23-5303-3D5F49BE7C58}"/>
              </a:ext>
            </a:extLst>
          </p:cNvPr>
          <p:cNvSpPr txBox="1"/>
          <p:nvPr/>
        </p:nvSpPr>
        <p:spPr>
          <a:xfrm>
            <a:off x="5793350" y="5982811"/>
            <a:ext cx="6096000" cy="738664"/>
          </a:xfrm>
          <a:prstGeom prst="rect">
            <a:avLst/>
          </a:prstGeom>
          <a:noFill/>
        </p:spPr>
        <p:txBody>
          <a:bodyPr wrap="square">
            <a:spAutoFit/>
          </a:bodyPr>
          <a:lstStyle/>
          <a:p>
            <a:pPr algn="just">
              <a:buNone/>
            </a:pPr>
            <a:r>
              <a:rPr lang="en-US" altLang="ja-JP" sz="1400" kern="100" dirty="0">
                <a:effectLst/>
                <a:latin typeface="游明朝" panose="02020400000000000000" pitchFamily="18" charset="-128"/>
                <a:ea typeface="游明朝" panose="02020400000000000000" pitchFamily="18" charset="-128"/>
                <a:cs typeface="Times New Roman" panose="02020603050405020304" pitchFamily="18" charset="0"/>
              </a:rPr>
              <a:t>Source: Calculated and drawn by the authors.</a:t>
            </a:r>
            <a:endParaRPr lang="ja-JP" altLang="ja-JP" sz="140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algn="ctr">
              <a:buNone/>
            </a:pPr>
            <a:r>
              <a:rPr lang="en-US" altLang="ja-JP" sz="1400" kern="100" dirty="0">
                <a:effectLst/>
                <a:latin typeface="游明朝" panose="02020400000000000000" pitchFamily="18" charset="-128"/>
                <a:ea typeface="游明朝" panose="02020400000000000000" pitchFamily="18" charset="-128"/>
                <a:cs typeface="Times New Roman" panose="02020603050405020304" pitchFamily="18" charset="0"/>
              </a:rPr>
              <a:t>Figure 8. LNG substitution effect by synthetic methane in the CO</a:t>
            </a:r>
            <a:r>
              <a:rPr lang="en-US" altLang="ja-JP" sz="14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400" kern="100" dirty="0">
                <a:effectLst/>
                <a:latin typeface="游明朝" panose="02020400000000000000" pitchFamily="18" charset="-128"/>
                <a:ea typeface="游明朝" panose="02020400000000000000" pitchFamily="18" charset="-128"/>
                <a:cs typeface="Times New Roman" panose="02020603050405020304" pitchFamily="18" charset="0"/>
              </a:rPr>
              <a:t> circulation system</a:t>
            </a:r>
            <a:endParaRPr lang="ja-JP" altLang="ja-JP" sz="1400" kern="100" dirty="0">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9" name="矢印: 右 8">
            <a:extLst>
              <a:ext uri="{FF2B5EF4-FFF2-40B4-BE49-F238E27FC236}">
                <a16:creationId xmlns:a16="http://schemas.microsoft.com/office/drawing/2014/main" id="{639CB898-F60F-7B69-85B8-3BC02A6D9441}"/>
              </a:ext>
            </a:extLst>
          </p:cNvPr>
          <p:cNvSpPr/>
          <p:nvPr/>
        </p:nvSpPr>
        <p:spPr>
          <a:xfrm>
            <a:off x="7022123" y="630970"/>
            <a:ext cx="289169" cy="27353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テキスト ボックス 9">
            <a:extLst>
              <a:ext uri="{FF2B5EF4-FFF2-40B4-BE49-F238E27FC236}">
                <a16:creationId xmlns:a16="http://schemas.microsoft.com/office/drawing/2014/main" id="{90A55DE0-B5CE-60E2-D79C-03DEBEF7ACCE}"/>
              </a:ext>
            </a:extLst>
          </p:cNvPr>
          <p:cNvSpPr txBox="1"/>
          <p:nvPr/>
        </p:nvSpPr>
        <p:spPr>
          <a:xfrm>
            <a:off x="7401169" y="393563"/>
            <a:ext cx="1516185" cy="646331"/>
          </a:xfrm>
          <a:prstGeom prst="rect">
            <a:avLst/>
          </a:prstGeom>
          <a:noFill/>
        </p:spPr>
        <p:txBody>
          <a:bodyPr wrap="square" rtlCol="0">
            <a:spAutoFit/>
          </a:bodyPr>
          <a:lstStyle/>
          <a:p>
            <a:r>
              <a:rPr kumimoji="1" lang="en-US" altLang="ja-JP" b="1" dirty="0">
                <a:solidFill>
                  <a:srgbClr val="0070C0"/>
                </a:solidFill>
              </a:rPr>
              <a:t>Substitute LNG </a:t>
            </a:r>
            <a:endParaRPr kumimoji="1" lang="ja-JP" altLang="en-US" b="1" dirty="0">
              <a:solidFill>
                <a:srgbClr val="0070C0"/>
              </a:solidFill>
            </a:endParaRPr>
          </a:p>
        </p:txBody>
      </p:sp>
      <p:sp>
        <p:nvSpPr>
          <p:cNvPr id="11" name="矢印: 右カーブ 10">
            <a:extLst>
              <a:ext uri="{FF2B5EF4-FFF2-40B4-BE49-F238E27FC236}">
                <a16:creationId xmlns:a16="http://schemas.microsoft.com/office/drawing/2014/main" id="{A18BB9D1-4FAE-805A-5D8A-C68FF7333A03}"/>
              </a:ext>
            </a:extLst>
          </p:cNvPr>
          <p:cNvSpPr/>
          <p:nvPr/>
        </p:nvSpPr>
        <p:spPr>
          <a:xfrm>
            <a:off x="7166707" y="2294374"/>
            <a:ext cx="390769" cy="1337231"/>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2" name="矢印: 左カーブ 11">
            <a:extLst>
              <a:ext uri="{FF2B5EF4-FFF2-40B4-BE49-F238E27FC236}">
                <a16:creationId xmlns:a16="http://schemas.microsoft.com/office/drawing/2014/main" id="{27333C21-7EE4-461C-28E9-659457AC8A3B}"/>
              </a:ext>
            </a:extLst>
          </p:cNvPr>
          <p:cNvSpPr/>
          <p:nvPr/>
        </p:nvSpPr>
        <p:spPr>
          <a:xfrm>
            <a:off x="7401169" y="1453662"/>
            <a:ext cx="445477" cy="1025378"/>
          </a:xfrm>
          <a:prstGeom prst="curved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4" name="テキスト ボックス 13">
            <a:extLst>
              <a:ext uri="{FF2B5EF4-FFF2-40B4-BE49-F238E27FC236}">
                <a16:creationId xmlns:a16="http://schemas.microsoft.com/office/drawing/2014/main" id="{4B11F34B-7260-7451-420D-971012526CE7}"/>
              </a:ext>
            </a:extLst>
          </p:cNvPr>
          <p:cNvSpPr txBox="1"/>
          <p:nvPr/>
        </p:nvSpPr>
        <p:spPr>
          <a:xfrm>
            <a:off x="29310" y="655131"/>
            <a:ext cx="4750527" cy="5632311"/>
          </a:xfrm>
          <a:prstGeom prst="rect">
            <a:avLst/>
          </a:prstGeom>
          <a:noFill/>
        </p:spPr>
        <p:txBody>
          <a:bodyPr wrap="square">
            <a:spAutoFit/>
          </a:bodyPr>
          <a:lstStyle/>
          <a:p>
            <a:pPr marL="285750" indent="-285750" algn="just">
              <a:buFont typeface="Wingdings" panose="05000000000000000000" pitchFamily="2" charset="2"/>
              <a:buChar char="n"/>
            </a:pPr>
            <a:r>
              <a:rPr lang="en-US" altLang="ja-JP" sz="16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Since synthetic methane is the primary component of LNG, we can assume that the synthetic methane substitutes LNG, provided the overall demand for LNG remains constant. </a:t>
            </a:r>
          </a:p>
          <a:p>
            <a:pPr marL="285750" indent="-285750" algn="just">
              <a:buFont typeface="Wingdings" panose="05000000000000000000" pitchFamily="2" charset="2"/>
              <a:buChar char="n"/>
            </a:pPr>
            <a:endParaRPr lang="en-US" altLang="ja-JP" sz="1600" kern="100" dirty="0">
              <a:effectLst/>
              <a:latin typeface="游明朝" panose="02020400000000000000" pitchFamily="18" charset="-128"/>
              <a:ea typeface="游明朝" panose="02020400000000000000" pitchFamily="18" charset="-128"/>
              <a:cs typeface="Times New Roman" panose="02020603050405020304" pitchFamily="18" charset="0"/>
            </a:endParaRPr>
          </a:p>
          <a:p>
            <a:pPr marL="285750" indent="-285750" algn="just">
              <a:buFont typeface="Wingdings" panose="05000000000000000000" pitchFamily="2" charset="2"/>
              <a:buChar char="n"/>
            </a:pPr>
            <a:r>
              <a:rPr lang="en-US" altLang="ja-JP" sz="1400" kern="100" dirty="0">
                <a:effectLst/>
                <a:latin typeface="游明朝" panose="02020400000000000000" pitchFamily="18" charset="-128"/>
                <a:ea typeface="游明朝" panose="02020400000000000000" pitchFamily="18" charset="-128"/>
                <a:cs typeface="Times New Roman" panose="02020603050405020304" pitchFamily="18" charset="0"/>
              </a:rPr>
              <a:t>200.0 thousand tons of CO</a:t>
            </a:r>
            <a:r>
              <a:rPr lang="en-US" altLang="ja-JP" sz="14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400" kern="100" dirty="0">
                <a:effectLst/>
                <a:latin typeface="游明朝" panose="02020400000000000000" pitchFamily="18" charset="-128"/>
                <a:ea typeface="游明朝" panose="02020400000000000000" pitchFamily="18" charset="-128"/>
                <a:cs typeface="Times New Roman" panose="02020603050405020304" pitchFamily="18" charset="0"/>
              </a:rPr>
              <a:t> circulating within the material cycle maintain carbon neutrality. </a:t>
            </a:r>
          </a:p>
          <a:p>
            <a:pPr marL="285750" indent="-285750" algn="just">
              <a:buFont typeface="Wingdings" panose="05000000000000000000" pitchFamily="2" charset="2"/>
              <a:buChar char="n"/>
            </a:pPr>
            <a:r>
              <a:rPr lang="en-US" altLang="ja-JP" sz="1400" kern="100" dirty="0">
                <a:effectLst/>
                <a:latin typeface="游明朝" panose="02020400000000000000" pitchFamily="18" charset="-128"/>
                <a:ea typeface="游明朝" panose="02020400000000000000" pitchFamily="18" charset="-128"/>
                <a:cs typeface="Times New Roman" panose="02020603050405020304" pitchFamily="18" charset="0"/>
              </a:rPr>
              <a:t>The system does, however, incur 162.54 thousand tons of indirect life-cycle emissions for its maintenance, which represent positive net emissions.</a:t>
            </a:r>
          </a:p>
          <a:p>
            <a:pPr marL="285750" indent="-285750" algn="just">
              <a:buFont typeface="Wingdings" panose="05000000000000000000" pitchFamily="2" charset="2"/>
              <a:buChar char="n"/>
            </a:pPr>
            <a:r>
              <a:rPr lang="en-US" altLang="ja-JP" sz="1400" kern="100" dirty="0">
                <a:effectLst/>
                <a:latin typeface="游明朝" panose="02020400000000000000" pitchFamily="18" charset="-128"/>
                <a:ea typeface="游明朝" panose="02020400000000000000" pitchFamily="18" charset="-128"/>
                <a:cs typeface="Times New Roman" panose="02020603050405020304" pitchFamily="18" charset="0"/>
              </a:rPr>
              <a:t>Conversely, the substitution of LNG avoids a total of 256.79 thousand tons of CO</a:t>
            </a:r>
            <a:r>
              <a:rPr lang="en-US" altLang="ja-JP" sz="14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400" kern="100" dirty="0">
                <a:effectLst/>
                <a:latin typeface="游明朝" panose="02020400000000000000" pitchFamily="18" charset="-128"/>
                <a:ea typeface="游明朝" panose="02020400000000000000" pitchFamily="18" charset="-128"/>
                <a:cs typeface="Times New Roman" panose="02020603050405020304" pitchFamily="18" charset="0"/>
              </a:rPr>
              <a:t> emissions; 200.0 from consumption, 49.67 from imports, and 7.11 from intermediate goods. </a:t>
            </a:r>
          </a:p>
          <a:p>
            <a:pPr marL="285750" indent="-285750" algn="just">
              <a:buFont typeface="Wingdings" panose="05000000000000000000" pitchFamily="2" charset="2"/>
              <a:buChar char="n"/>
            </a:pPr>
            <a:endParaRPr lang="en-US" altLang="ja-JP" sz="14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endParaRPr>
          </a:p>
          <a:p>
            <a:pPr marL="285750" indent="-285750" algn="just">
              <a:buFont typeface="Wingdings" panose="05000000000000000000" pitchFamily="2" charset="2"/>
              <a:buChar char="n"/>
            </a:pPr>
            <a:r>
              <a:rPr lang="en-US" altLang="ja-JP" sz="14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The 162.54 thousand tons of net emissions in the circulation system and 256.79 thousand tons through LNG substitution, resulting in a net CO</a:t>
            </a:r>
            <a:r>
              <a:rPr lang="en-US" altLang="ja-JP" sz="1400" b="1" kern="100" baseline="-250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4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reduction of 94.25 thousand tons. This volume is evaluated as 47.12% of the circulated CO</a:t>
            </a:r>
            <a:r>
              <a:rPr lang="en-US" altLang="ja-JP" sz="1400" b="1" kern="100" baseline="-250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4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volume, 200 thousand tons. </a:t>
            </a:r>
          </a:p>
          <a:p>
            <a:pPr marL="285750" indent="-285750" algn="just">
              <a:buFont typeface="Wingdings" panose="05000000000000000000" pitchFamily="2" charset="2"/>
              <a:buChar char="n"/>
            </a:pPr>
            <a:r>
              <a:rPr lang="en-US" altLang="ja-JP" sz="14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Owing to future changes in the power source mix and decarbonization of the steel sector, the CO</a:t>
            </a:r>
            <a:r>
              <a:rPr lang="en-US" altLang="ja-JP" sz="1400" b="1" kern="100" baseline="-250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4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reduction rate will increase to 63.47% in 2030 and 91.73% in 2040.</a:t>
            </a:r>
            <a:endParaRPr lang="ja-JP" altLang="ja-JP" sz="14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16" name="テキスト ボックス 15">
            <a:extLst>
              <a:ext uri="{FF2B5EF4-FFF2-40B4-BE49-F238E27FC236}">
                <a16:creationId xmlns:a16="http://schemas.microsoft.com/office/drawing/2014/main" id="{06E1667D-EEEA-E58A-48E4-D8DF46C9FDAA}"/>
              </a:ext>
            </a:extLst>
          </p:cNvPr>
          <p:cNvSpPr txBox="1"/>
          <p:nvPr/>
        </p:nvSpPr>
        <p:spPr>
          <a:xfrm>
            <a:off x="427989" y="136525"/>
            <a:ext cx="5152196" cy="369332"/>
          </a:xfrm>
          <a:prstGeom prst="rect">
            <a:avLst/>
          </a:prstGeom>
          <a:noFill/>
        </p:spPr>
        <p:txBody>
          <a:bodyPr wrap="square">
            <a:spAutoFit/>
          </a:bodyPr>
          <a:lstStyle/>
          <a:p>
            <a:r>
              <a:rPr lang="en-US" altLang="ja-JP"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a:t>
            </a:r>
            <a:r>
              <a:rPr lang="ja-JP" altLang="en-US"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  </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LNG substitution effect </a:t>
            </a:r>
            <a:r>
              <a:rPr lang="en-US" altLang="ja-JP"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a:t>
            </a:r>
            <a:endParaRPr lang="ja-JP" altLang="en-US" b="1" dirty="0">
              <a:solidFill>
                <a:srgbClr val="FF0000"/>
              </a:solidFill>
            </a:endParaRPr>
          </a:p>
        </p:txBody>
      </p:sp>
      <p:sp>
        <p:nvSpPr>
          <p:cNvPr id="3" name="星: 5 pt 2">
            <a:extLst>
              <a:ext uri="{FF2B5EF4-FFF2-40B4-BE49-F238E27FC236}">
                <a16:creationId xmlns:a16="http://schemas.microsoft.com/office/drawing/2014/main" id="{13A36957-3EC4-114B-BC86-0B6B533E02C8}"/>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思考の吹き出し: 雲形 5">
            <a:extLst>
              <a:ext uri="{FF2B5EF4-FFF2-40B4-BE49-F238E27FC236}">
                <a16:creationId xmlns:a16="http://schemas.microsoft.com/office/drawing/2014/main" id="{0618AB89-5FBC-D3D3-29BF-AAADD80D9E47}"/>
              </a:ext>
            </a:extLst>
          </p:cNvPr>
          <p:cNvSpPr/>
          <p:nvPr/>
        </p:nvSpPr>
        <p:spPr>
          <a:xfrm>
            <a:off x="4894343" y="34464"/>
            <a:ext cx="1882588" cy="643719"/>
          </a:xfrm>
          <a:prstGeom prst="cloudCallout">
            <a:avLst>
              <a:gd name="adj1" fmla="val 50982"/>
              <a:gd name="adj2" fmla="val 146737"/>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kumimoji="1" lang="en-US" altLang="ja-JP" sz="1200" dirty="0"/>
              <a:t>Methane consumption</a:t>
            </a:r>
            <a:endParaRPr kumimoji="1" lang="ja-JP" altLang="en-US" sz="1200" dirty="0"/>
          </a:p>
        </p:txBody>
      </p:sp>
      <p:sp>
        <p:nvSpPr>
          <p:cNvPr id="7" name="思考の吹き出し: 雲形 6">
            <a:extLst>
              <a:ext uri="{FF2B5EF4-FFF2-40B4-BE49-F238E27FC236}">
                <a16:creationId xmlns:a16="http://schemas.microsoft.com/office/drawing/2014/main" id="{EB35C6F1-4349-D143-FDF8-EB7A10E4985B}"/>
              </a:ext>
            </a:extLst>
          </p:cNvPr>
          <p:cNvSpPr/>
          <p:nvPr/>
        </p:nvSpPr>
        <p:spPr>
          <a:xfrm>
            <a:off x="4779837" y="3471286"/>
            <a:ext cx="1882588" cy="643719"/>
          </a:xfrm>
          <a:prstGeom prst="cloudCallout">
            <a:avLst>
              <a:gd name="adj1" fmla="val 52614"/>
              <a:gd name="adj2" fmla="val -69322"/>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kumimoji="1" lang="en-US" altLang="ja-JP" sz="1200" dirty="0"/>
              <a:t>CO</a:t>
            </a:r>
            <a:r>
              <a:rPr kumimoji="1" lang="en-US" altLang="ja-JP" sz="1200" baseline="-25000" dirty="0"/>
              <a:t>2</a:t>
            </a:r>
            <a:r>
              <a:rPr kumimoji="1" lang="en-US" altLang="ja-JP" sz="1200" dirty="0"/>
              <a:t> captured by Cryo-DAC</a:t>
            </a:r>
            <a:endParaRPr kumimoji="1" lang="ja-JP" altLang="en-US" sz="1200" dirty="0"/>
          </a:p>
        </p:txBody>
      </p:sp>
      <p:sp>
        <p:nvSpPr>
          <p:cNvPr id="13" name="思考の吹き出し: 雲形 12">
            <a:extLst>
              <a:ext uri="{FF2B5EF4-FFF2-40B4-BE49-F238E27FC236}">
                <a16:creationId xmlns:a16="http://schemas.microsoft.com/office/drawing/2014/main" id="{378B9CD8-76F3-3811-0B9D-BA6AADD51AD8}"/>
              </a:ext>
            </a:extLst>
          </p:cNvPr>
          <p:cNvSpPr/>
          <p:nvPr/>
        </p:nvSpPr>
        <p:spPr>
          <a:xfrm>
            <a:off x="4779837" y="1688660"/>
            <a:ext cx="1882588" cy="643719"/>
          </a:xfrm>
          <a:prstGeom prst="cloudCallout">
            <a:avLst>
              <a:gd name="adj1" fmla="val 37104"/>
              <a:gd name="adj2" fmla="val 63179"/>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sz="1200" dirty="0"/>
              <a:t>Energy inputs to maintain the circulation</a:t>
            </a:r>
            <a:endParaRPr kumimoji="1" lang="ja-JP" altLang="en-US" sz="1200" dirty="0"/>
          </a:p>
        </p:txBody>
      </p:sp>
      <p:sp>
        <p:nvSpPr>
          <p:cNvPr id="17" name="思考の吹き出し: 雲形 16">
            <a:extLst>
              <a:ext uri="{FF2B5EF4-FFF2-40B4-BE49-F238E27FC236}">
                <a16:creationId xmlns:a16="http://schemas.microsoft.com/office/drawing/2014/main" id="{DC53BAF8-3398-ACC2-54C9-2D1F7071392F}"/>
              </a:ext>
            </a:extLst>
          </p:cNvPr>
          <p:cNvSpPr/>
          <p:nvPr/>
        </p:nvSpPr>
        <p:spPr>
          <a:xfrm>
            <a:off x="8610600" y="822448"/>
            <a:ext cx="1882588" cy="643719"/>
          </a:xfrm>
          <a:prstGeom prst="cloudCallout">
            <a:avLst>
              <a:gd name="adj1" fmla="val -74733"/>
              <a:gd name="adj2" fmla="val 211197"/>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z="1200" dirty="0"/>
              <a:t>LNG production and transport</a:t>
            </a:r>
            <a:endParaRPr kumimoji="1" lang="ja-JP" altLang="en-US" sz="1200" dirty="0"/>
          </a:p>
        </p:txBody>
      </p:sp>
      <p:sp>
        <p:nvSpPr>
          <p:cNvPr id="20" name="四角形: 角を丸くする 19">
            <a:extLst>
              <a:ext uri="{FF2B5EF4-FFF2-40B4-BE49-F238E27FC236}">
                <a16:creationId xmlns:a16="http://schemas.microsoft.com/office/drawing/2014/main" id="{2739A11A-A0B8-9ABB-62ED-93E10650574E}"/>
              </a:ext>
            </a:extLst>
          </p:cNvPr>
          <p:cNvSpPr/>
          <p:nvPr/>
        </p:nvSpPr>
        <p:spPr>
          <a:xfrm>
            <a:off x="7425273" y="2489509"/>
            <a:ext cx="735171" cy="514948"/>
          </a:xfrm>
          <a:prstGeom prst="roundRect">
            <a:avLst/>
          </a:prstGeom>
          <a:noFill/>
          <a:ln w="25400">
            <a:solidFill>
              <a:schemeClr val="accent6">
                <a:lumMod val="75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四角形: 角を丸くする 20">
            <a:extLst>
              <a:ext uri="{FF2B5EF4-FFF2-40B4-BE49-F238E27FC236}">
                <a16:creationId xmlns:a16="http://schemas.microsoft.com/office/drawing/2014/main" id="{0DD56E56-F725-A315-40B9-2F6BBDA26FD6}"/>
              </a:ext>
            </a:extLst>
          </p:cNvPr>
          <p:cNvSpPr/>
          <p:nvPr/>
        </p:nvSpPr>
        <p:spPr>
          <a:xfrm>
            <a:off x="6431536" y="1579288"/>
            <a:ext cx="735171" cy="1032708"/>
          </a:xfrm>
          <a:prstGeom prst="roundRect">
            <a:avLst/>
          </a:prstGeom>
          <a:noFill/>
          <a:ln w="25400">
            <a:solidFill>
              <a:srgbClr val="00B05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テキスト ボックス 21">
            <a:extLst>
              <a:ext uri="{FF2B5EF4-FFF2-40B4-BE49-F238E27FC236}">
                <a16:creationId xmlns:a16="http://schemas.microsoft.com/office/drawing/2014/main" id="{2A383E26-727C-BE7F-826E-16317417137A}"/>
              </a:ext>
            </a:extLst>
          </p:cNvPr>
          <p:cNvSpPr txBox="1"/>
          <p:nvPr/>
        </p:nvSpPr>
        <p:spPr>
          <a:xfrm>
            <a:off x="6431535" y="4068696"/>
            <a:ext cx="1559860" cy="415498"/>
          </a:xfrm>
          <a:prstGeom prst="rect">
            <a:avLst/>
          </a:prstGeom>
          <a:solidFill>
            <a:schemeClr val="bg1"/>
          </a:solidFill>
        </p:spPr>
        <p:txBody>
          <a:bodyPr wrap="square" rtlCol="0">
            <a:spAutoFit/>
          </a:bodyPr>
          <a:lstStyle/>
          <a:p>
            <a:r>
              <a:rPr kumimoji="1" lang="en-US" altLang="ja-JP" sz="1050" b="1" dirty="0"/>
              <a:t>+162.54         </a:t>
            </a:r>
            <a:r>
              <a:rPr kumimoji="1" lang="en-US" altLang="ja-JP" sz="1050" b="1" dirty="0">
                <a:solidFill>
                  <a:srgbClr val="FF0000"/>
                </a:solidFill>
              </a:rPr>
              <a:t> -256.79</a:t>
            </a:r>
          </a:p>
          <a:p>
            <a:r>
              <a:rPr lang="en-US" altLang="ja-JP" sz="1050" b="1" dirty="0">
                <a:solidFill>
                  <a:srgbClr val="FF0000"/>
                </a:solidFill>
              </a:rPr>
              <a:t>    CO2 emission</a:t>
            </a:r>
            <a:endParaRPr kumimoji="1" lang="ja-JP" altLang="en-US" sz="1050" b="1" dirty="0">
              <a:solidFill>
                <a:srgbClr val="FF0000"/>
              </a:solidFill>
            </a:endParaRPr>
          </a:p>
        </p:txBody>
      </p:sp>
      <p:sp>
        <p:nvSpPr>
          <p:cNvPr id="23" name="テキスト ボックス 22">
            <a:extLst>
              <a:ext uri="{FF2B5EF4-FFF2-40B4-BE49-F238E27FC236}">
                <a16:creationId xmlns:a16="http://schemas.microsoft.com/office/drawing/2014/main" id="{C16D17EB-A671-4F51-AD07-234E571A8D14}"/>
              </a:ext>
            </a:extLst>
          </p:cNvPr>
          <p:cNvSpPr txBox="1"/>
          <p:nvPr/>
        </p:nvSpPr>
        <p:spPr>
          <a:xfrm>
            <a:off x="8437070" y="4038030"/>
            <a:ext cx="2843091" cy="415498"/>
          </a:xfrm>
          <a:prstGeom prst="rect">
            <a:avLst/>
          </a:prstGeom>
          <a:solidFill>
            <a:schemeClr val="bg1"/>
          </a:solidFill>
        </p:spPr>
        <p:txBody>
          <a:bodyPr wrap="square" rtlCol="0">
            <a:spAutoFit/>
          </a:bodyPr>
          <a:lstStyle/>
          <a:p>
            <a:r>
              <a:rPr kumimoji="1" lang="en-US" altLang="ja-JP" sz="1050" b="1" dirty="0">
                <a:solidFill>
                  <a:srgbClr val="FF0000"/>
                </a:solidFill>
              </a:rPr>
              <a:t>   -94.25                 -126.94             -183.46</a:t>
            </a:r>
          </a:p>
          <a:p>
            <a:r>
              <a:rPr lang="en-US" altLang="ja-JP" sz="1050" b="1" dirty="0">
                <a:solidFill>
                  <a:srgbClr val="FF0000"/>
                </a:solidFill>
              </a:rPr>
              <a:t>                 Net CO2 emission</a:t>
            </a:r>
            <a:endParaRPr kumimoji="1" lang="ja-JP" altLang="en-US" sz="1050" b="1" dirty="0">
              <a:solidFill>
                <a:srgbClr val="FF0000"/>
              </a:solidFill>
            </a:endParaRPr>
          </a:p>
        </p:txBody>
      </p:sp>
      <p:sp>
        <p:nvSpPr>
          <p:cNvPr id="18" name="四角形: 角を丸くする 17">
            <a:extLst>
              <a:ext uri="{FF2B5EF4-FFF2-40B4-BE49-F238E27FC236}">
                <a16:creationId xmlns:a16="http://schemas.microsoft.com/office/drawing/2014/main" id="{D0D0A5CF-8C76-29B3-BDD4-1C5CC30F1AA4}"/>
              </a:ext>
            </a:extLst>
          </p:cNvPr>
          <p:cNvSpPr/>
          <p:nvPr/>
        </p:nvSpPr>
        <p:spPr>
          <a:xfrm>
            <a:off x="8437069" y="3895804"/>
            <a:ext cx="2843092" cy="557723"/>
          </a:xfrm>
          <a:prstGeom prst="roundRect">
            <a:avLst/>
          </a:prstGeom>
          <a:noFill/>
          <a:ln w="25400">
            <a:solidFill>
              <a:srgbClr val="FF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思考の吹き出し: 雲形 14">
            <a:extLst>
              <a:ext uri="{FF2B5EF4-FFF2-40B4-BE49-F238E27FC236}">
                <a16:creationId xmlns:a16="http://schemas.microsoft.com/office/drawing/2014/main" id="{38374CF1-E714-E80A-E4A5-25D993DFE3BA}"/>
              </a:ext>
            </a:extLst>
          </p:cNvPr>
          <p:cNvSpPr/>
          <p:nvPr/>
        </p:nvSpPr>
        <p:spPr>
          <a:xfrm>
            <a:off x="7311292" y="4315029"/>
            <a:ext cx="1882588" cy="643719"/>
          </a:xfrm>
          <a:prstGeom prst="cloudCallout">
            <a:avLst>
              <a:gd name="adj1" fmla="val -22897"/>
              <a:gd name="adj2" fmla="val -138555"/>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en-US" altLang="ja-JP" sz="1200" dirty="0"/>
              <a:t>LNG substituted</a:t>
            </a:r>
            <a:endParaRPr kumimoji="1" lang="ja-JP" altLang="en-US" sz="1200" dirty="0"/>
          </a:p>
        </p:txBody>
      </p:sp>
    </p:spTree>
    <p:extLst>
      <p:ext uri="{BB962C8B-B14F-4D97-AF65-F5344CB8AC3E}">
        <p14:creationId xmlns:p14="http://schemas.microsoft.com/office/powerpoint/2010/main" val="119454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500"/>
                                        <p:tgtEl>
                                          <p:spTgt spid="22"/>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animBg="1"/>
      <p:bldP spid="12" grpId="0" animBg="1"/>
      <p:bldP spid="6" grpId="0" animBg="1"/>
      <p:bldP spid="7" grpId="0" animBg="1"/>
      <p:bldP spid="13" grpId="0" animBg="1"/>
      <p:bldP spid="17" grpId="0" animBg="1"/>
      <p:bldP spid="20" grpId="0" animBg="1"/>
      <p:bldP spid="21" grpId="0" animBg="1"/>
      <p:bldP spid="22" grpId="0" animBg="1"/>
      <p:bldP spid="23" grpId="0" animBg="1"/>
      <p:bldP spid="18" grpId="0" animBg="1"/>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DF7C89C6-2759-0576-FECE-48284AC702D9}"/>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39EF9FC1-9585-BFFC-6ECB-BD33C21559D5}"/>
              </a:ext>
            </a:extLst>
          </p:cNvPr>
          <p:cNvSpPr>
            <a:spLocks noGrp="1"/>
          </p:cNvSpPr>
          <p:nvPr>
            <p:ph type="title"/>
          </p:nvPr>
        </p:nvSpPr>
        <p:spPr/>
        <p:txBody>
          <a:bodyPr/>
          <a:lstStyle/>
          <a:p>
            <a:r>
              <a:rPr kumimoji="1" lang="en-US" altLang="ja-JP" dirty="0"/>
              <a:t>Contents</a:t>
            </a:r>
            <a:endParaRPr kumimoji="1" lang="ja-JP" altLang="en-US" dirty="0"/>
          </a:p>
        </p:txBody>
      </p:sp>
      <p:sp>
        <p:nvSpPr>
          <p:cNvPr id="3" name="コンテンツ プレースホルダー 2">
            <a:extLst>
              <a:ext uri="{FF2B5EF4-FFF2-40B4-BE49-F238E27FC236}">
                <a16:creationId xmlns:a16="http://schemas.microsoft.com/office/drawing/2014/main" id="{78BA0A25-963A-11ED-795F-3084A2743083}"/>
              </a:ext>
            </a:extLst>
          </p:cNvPr>
          <p:cNvSpPr>
            <a:spLocks noGrp="1"/>
          </p:cNvSpPr>
          <p:nvPr>
            <p:ph idx="1"/>
          </p:nvPr>
        </p:nvSpPr>
        <p:spPr/>
        <p:txBody>
          <a:bodyPr>
            <a:normAutofit fontScale="92500" lnSpcReduction="10000"/>
          </a:bodyPr>
          <a:lstStyle/>
          <a:p>
            <a:pPr marL="514350" indent="-514350">
              <a:buFont typeface="+mj-lt"/>
              <a:buAutoNum type="arabicPeriod"/>
            </a:pPr>
            <a:r>
              <a:rPr kumimoji="1" lang="en-US" altLang="ja-JP" dirty="0">
                <a:solidFill>
                  <a:schemeClr val="accent6">
                    <a:lumMod val="60000"/>
                    <a:lumOff val="40000"/>
                  </a:schemeClr>
                </a:solidFill>
              </a:rPr>
              <a:t>Introduction</a:t>
            </a:r>
          </a:p>
          <a:p>
            <a:pPr marL="514350" indent="-514350">
              <a:buFont typeface="+mj-lt"/>
              <a:buAutoNum type="arabicPeriod"/>
            </a:pPr>
            <a:r>
              <a:rPr kumimoji="1" lang="en-US" altLang="ja-JP" dirty="0">
                <a:solidFill>
                  <a:schemeClr val="accent6">
                    <a:lumMod val="60000"/>
                    <a:lumOff val="40000"/>
                  </a:schemeClr>
                </a:solidFill>
              </a:rPr>
              <a:t>Background		</a:t>
            </a:r>
            <a:r>
              <a:rPr kumimoji="1" lang="en-US" altLang="ja-JP" dirty="0"/>
              <a:t>	</a:t>
            </a:r>
          </a:p>
          <a:p>
            <a:pPr marL="514350" indent="-514350">
              <a:buFont typeface="+mj-lt"/>
              <a:buAutoNum type="arabicPeriod"/>
            </a:pPr>
            <a:r>
              <a:rPr lang="en-US" altLang="ja-JP" dirty="0">
                <a:solidFill>
                  <a:schemeClr val="accent6">
                    <a:lumMod val="60000"/>
                    <a:lumOff val="40000"/>
                  </a:schemeClr>
                </a:solidFill>
              </a:rPr>
              <a:t>Input-output model		</a:t>
            </a:r>
          </a:p>
          <a:p>
            <a:pPr marL="514350" indent="-514350">
              <a:buFont typeface="+mj-lt"/>
              <a:buAutoNum type="arabicPeriod"/>
            </a:pPr>
            <a:r>
              <a:rPr kumimoji="1" lang="en-US" altLang="ja-JP" dirty="0">
                <a:solidFill>
                  <a:schemeClr val="accent6">
                    <a:lumMod val="60000"/>
                    <a:lumOff val="40000"/>
                  </a:schemeClr>
                </a:solidFill>
              </a:rPr>
              <a:t>Assumption of the CO2 circulation system and database		</a:t>
            </a:r>
          </a:p>
          <a:p>
            <a:pPr marL="514350" indent="-514350">
              <a:buFont typeface="+mj-lt"/>
              <a:buAutoNum type="arabicPeriod"/>
            </a:pPr>
            <a:r>
              <a:rPr kumimoji="1" lang="en-US" altLang="ja-JP" dirty="0">
                <a:solidFill>
                  <a:schemeClr val="accent6">
                    <a:lumMod val="60000"/>
                    <a:lumOff val="40000"/>
                  </a:schemeClr>
                </a:solidFill>
              </a:rPr>
              <a:t>Results				</a:t>
            </a:r>
          </a:p>
          <a:p>
            <a:pPr marL="514350" indent="-514350">
              <a:buFont typeface="+mj-lt"/>
              <a:buAutoNum type="arabicPeriod"/>
            </a:pPr>
            <a:r>
              <a:rPr kumimoji="1" lang="en-US" altLang="ja-JP" dirty="0"/>
              <a:t>Conclusions</a:t>
            </a:r>
          </a:p>
          <a:p>
            <a:pPr marL="0" indent="0">
              <a:buNone/>
            </a:pPr>
            <a:endParaRPr kumimoji="1" lang="en-US" altLang="ja-JP" dirty="0"/>
          </a:p>
          <a:p>
            <a:pPr marL="0" indent="0">
              <a:buNone/>
            </a:pPr>
            <a:r>
              <a:rPr kumimoji="1" lang="en-US" altLang="ja-JP" dirty="0">
                <a:solidFill>
                  <a:schemeClr val="accent6">
                    <a:lumMod val="60000"/>
                    <a:lumOff val="40000"/>
                  </a:schemeClr>
                </a:solidFill>
              </a:rPr>
              <a:t>Appendix A: Future changes in the input and CO2 emission coefficients in the electricity, and iron-steel sectors </a:t>
            </a:r>
          </a:p>
          <a:p>
            <a:pPr marL="0" indent="0">
              <a:buNone/>
            </a:pPr>
            <a:r>
              <a:rPr lang="en-US" altLang="ja-JP" dirty="0">
                <a:solidFill>
                  <a:schemeClr val="accent6">
                    <a:lumMod val="60000"/>
                    <a:lumOff val="40000"/>
                  </a:schemeClr>
                </a:solidFill>
              </a:rPr>
              <a:t>Appendix B: Multi-country input-output database </a:t>
            </a:r>
            <a:endParaRPr kumimoji="1" lang="ja-JP" altLang="en-US" dirty="0">
              <a:solidFill>
                <a:schemeClr val="accent6">
                  <a:lumMod val="60000"/>
                  <a:lumOff val="40000"/>
                </a:schemeClr>
              </a:solidFill>
            </a:endParaRPr>
          </a:p>
        </p:txBody>
      </p:sp>
      <p:sp>
        <p:nvSpPr>
          <p:cNvPr id="4" name="スライド番号プレースホルダー 3">
            <a:extLst>
              <a:ext uri="{FF2B5EF4-FFF2-40B4-BE49-F238E27FC236}">
                <a16:creationId xmlns:a16="http://schemas.microsoft.com/office/drawing/2014/main" id="{E81EBA26-0F65-DD61-22AD-FB50FC0CA03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7354BD-5380-4451-B293-4A25DA93DDCA}" type="slidenum">
              <a:rPr kumimoji="1" lang="ja-JP" altLang="en-US" sz="1200" b="0" i="0" u="none" strike="noStrike" kern="1200" cap="none" spc="0" normalizeH="0" baseline="0" noProof="0" smtClean="0">
                <a:ln>
                  <a:noFill/>
                </a:ln>
                <a:solidFill>
                  <a:prstClr val="black">
                    <a:tint val="82000"/>
                  </a:prstClr>
                </a:solidFill>
                <a:effectLst/>
                <a:uLnTx/>
                <a:uFillTx/>
                <a:latin typeface="游ゴシック" panose="02110004020202020204"/>
                <a:ea typeface="游ゴシック" panose="020B0400000000000000" pitchFamily="50"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1" lang="ja-JP" altLang="en-US" sz="1200" b="0" i="0" u="none" strike="noStrike" kern="1200" cap="none" spc="0" normalizeH="0" baseline="0" noProof="0">
              <a:ln>
                <a:noFill/>
              </a:ln>
              <a:solidFill>
                <a:prstClr val="black">
                  <a:tint val="82000"/>
                </a:prstClr>
              </a:solidFill>
              <a:effectLst/>
              <a:uLnTx/>
              <a:uFillTx/>
              <a:latin typeface="游ゴシック" panose="02110004020202020204"/>
              <a:ea typeface="游ゴシック" panose="020B0400000000000000" pitchFamily="50" charset="-128"/>
              <a:cs typeface="+mn-cs"/>
            </a:endParaRPr>
          </a:p>
        </p:txBody>
      </p:sp>
    </p:spTree>
    <p:extLst>
      <p:ext uri="{BB962C8B-B14F-4D97-AF65-F5344CB8AC3E}">
        <p14:creationId xmlns:p14="http://schemas.microsoft.com/office/powerpoint/2010/main" val="7071897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826B33C-F335-4F53-EB75-AAC443637A02}"/>
              </a:ext>
            </a:extLst>
          </p:cNvPr>
          <p:cNvSpPr>
            <a:spLocks noGrp="1"/>
          </p:cNvSpPr>
          <p:nvPr>
            <p:ph type="title"/>
          </p:nvPr>
        </p:nvSpPr>
        <p:spPr/>
        <p:txBody>
          <a:bodyPr/>
          <a:lstStyle/>
          <a:p>
            <a:r>
              <a:rPr kumimoji="1" lang="en-US" altLang="ja-JP" b="1" dirty="0"/>
              <a:t>Conclusions</a:t>
            </a:r>
            <a:endParaRPr kumimoji="1" lang="ja-JP" altLang="en-US" b="1" dirty="0"/>
          </a:p>
        </p:txBody>
      </p:sp>
      <p:sp>
        <p:nvSpPr>
          <p:cNvPr id="3" name="コンテンツ プレースホルダー 2">
            <a:extLst>
              <a:ext uri="{FF2B5EF4-FFF2-40B4-BE49-F238E27FC236}">
                <a16:creationId xmlns:a16="http://schemas.microsoft.com/office/drawing/2014/main" id="{EEBEE617-1C79-0FE5-7A93-10D8C31467E7}"/>
              </a:ext>
            </a:extLst>
          </p:cNvPr>
          <p:cNvSpPr>
            <a:spLocks noGrp="1"/>
          </p:cNvSpPr>
          <p:nvPr>
            <p:ph idx="1"/>
          </p:nvPr>
        </p:nvSpPr>
        <p:spPr>
          <a:xfrm>
            <a:off x="270934" y="1418014"/>
            <a:ext cx="5825066" cy="4786842"/>
          </a:xfrm>
        </p:spPr>
        <p:txBody>
          <a:bodyPr>
            <a:noAutofit/>
          </a:bodyPr>
          <a:lstStyle/>
          <a:p>
            <a:pPr algn="just">
              <a:buFont typeface="Wingdings" panose="05000000000000000000" pitchFamily="2" charset="2"/>
              <a:buChar char="n"/>
            </a:pP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We assumed a CO</a:t>
            </a:r>
            <a:r>
              <a:rPr lang="en-US" altLang="ja-JP" sz="18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circulation system </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in which synthetic methane is produced from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captured by a Cryo-DAC and green hydrogen, used it as a raw material for city gas, and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estimated the LC-CO</a:t>
            </a:r>
            <a:r>
              <a:rPr lang="en-US" altLang="ja-JP" sz="18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mainly using an input-output model.</a:t>
            </a:r>
          </a:p>
          <a:p>
            <a:pPr algn="just">
              <a:buFont typeface="Wingdings" panose="05000000000000000000" pitchFamily="2" charset="2"/>
              <a:buChar char="n"/>
            </a:pPr>
            <a:endPar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endParaRPr>
          </a:p>
          <a:p>
            <a:pPr algn="just">
              <a:buFont typeface="Wingdings" panose="05000000000000000000" pitchFamily="2" charset="2"/>
              <a:buChar char="n"/>
            </a:pP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Considering Cryo-DAC alone, the amount of CO</a:t>
            </a:r>
            <a:r>
              <a:rPr lang="en-US" altLang="ja-JP" sz="1800" b="1" kern="100" baseline="-250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captured by the DAC was greater than the amount emitted, making this an effective method. </a:t>
            </a:r>
          </a:p>
          <a:p>
            <a:pPr algn="just"/>
            <a:r>
              <a:rPr lang="en-US" altLang="ja-JP" sz="1800" kern="100" dirty="0">
                <a:latin typeface="游明朝" panose="02020400000000000000" pitchFamily="18" charset="-128"/>
                <a:ea typeface="游明朝" panose="02020400000000000000" pitchFamily="18" charset="-128"/>
                <a:cs typeface="Times New Roman" panose="02020603050405020304" pitchFamily="18" charset="0"/>
              </a:rPr>
              <a:t>Of the 200 thousand tons of CO</a:t>
            </a:r>
            <a:r>
              <a:rPr lang="en-US" altLang="ja-JP" sz="1800" kern="100" baseline="-25000" dirty="0">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latin typeface="游明朝" panose="02020400000000000000" pitchFamily="18" charset="-128"/>
                <a:ea typeface="游明朝" panose="02020400000000000000" pitchFamily="18" charset="-128"/>
                <a:cs typeface="Times New Roman" panose="02020603050405020304" pitchFamily="18" charset="0"/>
              </a:rPr>
              <a:t> captured, 112.5 </a:t>
            </a:r>
            <a:r>
              <a:rPr lang="en-US" altLang="ja-JP" sz="1800"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(56.25%) are effectively captured</a:t>
            </a:r>
            <a:r>
              <a:rPr lang="en-US" altLang="ja-JP" sz="1800" kern="100" dirty="0">
                <a:latin typeface="游明朝" panose="02020400000000000000" pitchFamily="18" charset="-128"/>
                <a:ea typeface="游明朝" panose="02020400000000000000" pitchFamily="18" charset="-128"/>
                <a:cs typeface="Times New Roman" panose="02020603050405020304" pitchFamily="18" charset="0"/>
              </a:rPr>
              <a:t>. </a:t>
            </a:r>
          </a:p>
          <a:p>
            <a:pPr algn="just"/>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If currently grid electricity is used,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emissions will remain high. </a:t>
            </a:r>
          </a:p>
          <a:p>
            <a:pPr algn="just"/>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Owing to changes in the power source mix in the future and decarbonization of the steel sector,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emissions are expected to decrease,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the effective CO</a:t>
            </a:r>
            <a:r>
              <a:rPr lang="en-US" altLang="ja-JP" sz="18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capture rate of Cryo-DAC is to increase to 66.03% in 2030 and 85.21% in 2040. </a:t>
            </a:r>
          </a:p>
        </p:txBody>
      </p:sp>
      <p:sp>
        <p:nvSpPr>
          <p:cNvPr id="4" name="スライド番号プレースホルダー 3">
            <a:extLst>
              <a:ext uri="{FF2B5EF4-FFF2-40B4-BE49-F238E27FC236}">
                <a16:creationId xmlns:a16="http://schemas.microsoft.com/office/drawing/2014/main" id="{725784DC-DAA1-E988-95EE-F71DFDA46F72}"/>
              </a:ext>
            </a:extLst>
          </p:cNvPr>
          <p:cNvSpPr>
            <a:spLocks noGrp="1"/>
          </p:cNvSpPr>
          <p:nvPr>
            <p:ph type="sldNum" sz="quarter" idx="12"/>
          </p:nvPr>
        </p:nvSpPr>
        <p:spPr/>
        <p:txBody>
          <a:bodyPr/>
          <a:lstStyle/>
          <a:p>
            <a:fld id="{337354BD-5380-4451-B293-4A25DA93DDCA}" type="slidenum">
              <a:rPr kumimoji="1" lang="ja-JP" altLang="en-US" smtClean="0"/>
              <a:t>32</a:t>
            </a:fld>
            <a:endParaRPr kumimoji="1" lang="ja-JP" altLang="en-US"/>
          </a:p>
        </p:txBody>
      </p:sp>
      <p:sp>
        <p:nvSpPr>
          <p:cNvPr id="5" name="星: 5 pt 4">
            <a:extLst>
              <a:ext uri="{FF2B5EF4-FFF2-40B4-BE49-F238E27FC236}">
                <a16:creationId xmlns:a16="http://schemas.microsoft.com/office/drawing/2014/main" id="{260409CB-7740-BD76-5406-964146075F32}"/>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コンテンツ プレースホルダー 2">
            <a:extLst>
              <a:ext uri="{FF2B5EF4-FFF2-40B4-BE49-F238E27FC236}">
                <a16:creationId xmlns:a16="http://schemas.microsoft.com/office/drawing/2014/main" id="{CD50B037-CBC4-FB7C-ECD9-14D0FCF27198}"/>
              </a:ext>
            </a:extLst>
          </p:cNvPr>
          <p:cNvSpPr txBox="1">
            <a:spLocks/>
          </p:cNvSpPr>
          <p:nvPr/>
        </p:nvSpPr>
        <p:spPr>
          <a:xfrm>
            <a:off x="6293224" y="253574"/>
            <a:ext cx="5627842" cy="63862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r>
              <a:rPr lang="en-US" altLang="ja-JP" sz="1800"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Improve the efficiency of power usage and expansion of carbon-free and/or renewable energy electricity are expected furthermore.</a:t>
            </a:r>
            <a:endParaRPr lang="ja-JP" altLang="en-US" sz="1800" dirty="0"/>
          </a:p>
          <a:p>
            <a:pPr>
              <a:buFont typeface="Wingdings" panose="05000000000000000000" pitchFamily="2" charset="2"/>
              <a:buChar char="n"/>
            </a:pPr>
            <a:r>
              <a:rPr lang="en-US" altLang="ja-JP" sz="1800"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LC-CO</a:t>
            </a:r>
            <a:r>
              <a:rPr lang="en-US" altLang="ja-JP" sz="1800" b="1" kern="100" baseline="-250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 emissions in the CO</a:t>
            </a:r>
            <a:r>
              <a:rPr lang="en-US" altLang="ja-JP" sz="1800" b="1" kern="100" baseline="-250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 circulation system of the Cryo-DAC and methane production, excluding cold energy supply</a:t>
            </a:r>
            <a:r>
              <a:rPr lang="en-US" altLang="ja-JP" sz="1800"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a:t>
            </a:r>
            <a:r>
              <a:rPr lang="ja-JP" altLang="en-US" sz="1800"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 </a:t>
            </a:r>
            <a:r>
              <a:rPr lang="en-US" altLang="ja-JP" sz="1800"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Positive</a:t>
            </a:r>
            <a:r>
              <a:rPr lang="ja-JP" altLang="en-US" sz="1800"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 </a:t>
            </a:r>
            <a:r>
              <a:rPr lang="en-US" altLang="ja-JP" sz="1800"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CO2 emissions to maintain circulation exist but will decline due to decarbonization of power and steel industries.  </a:t>
            </a:r>
            <a:r>
              <a:rPr lang="ja-JP" altLang="en-US" sz="1800"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 </a:t>
            </a:r>
            <a:r>
              <a:rPr lang="en-US" altLang="ja-JP" sz="1800"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 </a:t>
            </a:r>
          </a:p>
          <a:p>
            <a:r>
              <a:rPr lang="en-US" altLang="ja-JP" sz="1800" kern="100" dirty="0">
                <a:latin typeface="游明朝" panose="02020400000000000000" pitchFamily="18" charset="-128"/>
                <a:ea typeface="游明朝" panose="02020400000000000000" pitchFamily="18" charset="-128"/>
                <a:cs typeface="Times New Roman" panose="02020603050405020304" pitchFamily="18" charset="0"/>
              </a:rPr>
              <a:t>The 200 thousand tons of captured CO</a:t>
            </a:r>
            <a:r>
              <a:rPr lang="en-US" altLang="ja-JP" sz="1800" kern="100" baseline="-25000" dirty="0">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latin typeface="游明朝" panose="02020400000000000000" pitchFamily="18" charset="-128"/>
                <a:ea typeface="游明朝" panose="02020400000000000000" pitchFamily="18" charset="-128"/>
                <a:cs typeface="Times New Roman" panose="02020603050405020304" pitchFamily="18" charset="0"/>
              </a:rPr>
              <a:t> becomes synthetic methane, which is consumed and released into the atmosphere, creating CO</a:t>
            </a:r>
            <a:r>
              <a:rPr lang="en-US" altLang="ja-JP" sz="1800" kern="100" baseline="-25000" dirty="0">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latin typeface="游明朝" panose="02020400000000000000" pitchFamily="18" charset="-128"/>
                <a:ea typeface="游明朝" panose="02020400000000000000" pitchFamily="18" charset="-128"/>
                <a:cs typeface="Times New Roman" panose="02020603050405020304" pitchFamily="18" charset="0"/>
              </a:rPr>
              <a:t> circulation. </a:t>
            </a:r>
            <a:r>
              <a:rPr lang="en-US" altLang="ja-JP" sz="1800"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It shows CO</a:t>
            </a:r>
            <a:r>
              <a:rPr lang="en-US" altLang="ja-JP" sz="1800" b="1" kern="100" baseline="-250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 neutral</a:t>
            </a:r>
            <a:r>
              <a:rPr lang="en-US" altLang="ja-JP" sz="1800" kern="100" dirty="0">
                <a:latin typeface="游明朝" panose="02020400000000000000" pitchFamily="18" charset="-128"/>
                <a:ea typeface="游明朝" panose="02020400000000000000" pitchFamily="18" charset="-128"/>
                <a:cs typeface="Times New Roman" panose="02020603050405020304" pitchFamily="18" charset="0"/>
              </a:rPr>
              <a:t>, but CO</a:t>
            </a:r>
            <a:r>
              <a:rPr lang="en-US" altLang="ja-JP" sz="1800" kern="100" baseline="-25000" dirty="0">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latin typeface="游明朝" panose="02020400000000000000" pitchFamily="18" charset="-128"/>
                <a:ea typeface="游明朝" panose="02020400000000000000" pitchFamily="18" charset="-128"/>
                <a:cs typeface="Times New Roman" panose="02020603050405020304" pitchFamily="18" charset="0"/>
              </a:rPr>
              <a:t> is emitted when energy and resources are input to maintain the circulation system. </a:t>
            </a:r>
          </a:p>
          <a:p>
            <a:r>
              <a:rPr lang="en-US" altLang="ja-JP" sz="1800" kern="100" dirty="0">
                <a:latin typeface="游明朝" panose="02020400000000000000" pitchFamily="18" charset="-128"/>
                <a:ea typeface="游明朝" panose="02020400000000000000" pitchFamily="18" charset="-128"/>
                <a:cs typeface="Times New Roman" panose="02020603050405020304" pitchFamily="18" charset="0"/>
              </a:rPr>
              <a:t>Currently, </a:t>
            </a:r>
            <a:r>
              <a:rPr lang="en-US" altLang="ja-JP" sz="1800"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162.54  thousand tons are emitted. </a:t>
            </a:r>
            <a:r>
              <a:rPr lang="en-US" altLang="ja-JP" sz="1800" kern="100" dirty="0">
                <a:latin typeface="游明朝" panose="02020400000000000000" pitchFamily="18" charset="-128"/>
                <a:ea typeface="游明朝" panose="02020400000000000000" pitchFamily="18" charset="-128"/>
                <a:cs typeface="Times New Roman" panose="02020603050405020304" pitchFamily="18" charset="0"/>
              </a:rPr>
              <a:t>Therefore, although 200,000 tons of CO</a:t>
            </a:r>
            <a:r>
              <a:rPr lang="en-US" altLang="ja-JP" sz="1800" kern="100" baseline="-25000" dirty="0">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latin typeface="游明朝" panose="02020400000000000000" pitchFamily="18" charset="-128"/>
                <a:ea typeface="游明朝" panose="02020400000000000000" pitchFamily="18" charset="-128"/>
                <a:cs typeface="Times New Roman" panose="02020603050405020304" pitchFamily="18" charset="0"/>
              </a:rPr>
              <a:t> emissions were captured, </a:t>
            </a:r>
            <a:r>
              <a:rPr lang="en-US" altLang="ja-JP" sz="1800"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only 37.46 thousand tons of CO</a:t>
            </a:r>
            <a:r>
              <a:rPr lang="en-US" altLang="ja-JP" sz="1800" b="1" kern="100" baseline="-250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 are effectively reduced. This is equivalent to 18.73%, which was lower than expected. </a:t>
            </a:r>
          </a:p>
          <a:p>
            <a:r>
              <a:rPr lang="en-US" altLang="ja-JP" sz="1800" kern="100" dirty="0">
                <a:latin typeface="游明朝" panose="02020400000000000000" pitchFamily="18" charset="-128"/>
                <a:ea typeface="游明朝" panose="02020400000000000000" pitchFamily="18" charset="-128"/>
                <a:cs typeface="Times New Roman" panose="02020603050405020304" pitchFamily="18" charset="0"/>
              </a:rPr>
              <a:t>Due to future changes in the power source-mix and decarbonization of the steel sector, this proportion is expected </a:t>
            </a:r>
            <a:r>
              <a:rPr lang="en-US" altLang="ja-JP" sz="1800"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to increase to 35.94% in 2030 and 65.99% in 2040, gradually approaching a CO</a:t>
            </a:r>
            <a:r>
              <a:rPr lang="en-US" altLang="ja-JP" sz="1800" b="1" kern="100" baseline="-250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0070C0"/>
                </a:solidFill>
                <a:latin typeface="游明朝" panose="02020400000000000000" pitchFamily="18" charset="-128"/>
                <a:ea typeface="游明朝" panose="02020400000000000000" pitchFamily="18" charset="-128"/>
                <a:cs typeface="Times New Roman" panose="02020603050405020304" pitchFamily="18" charset="0"/>
              </a:rPr>
              <a:t> neutral state.</a:t>
            </a:r>
          </a:p>
        </p:txBody>
      </p:sp>
      <p:sp>
        <p:nvSpPr>
          <p:cNvPr id="8" name="四角形: 角を丸くする 7">
            <a:extLst>
              <a:ext uri="{FF2B5EF4-FFF2-40B4-BE49-F238E27FC236}">
                <a16:creationId xmlns:a16="http://schemas.microsoft.com/office/drawing/2014/main" id="{7D978DF5-2F5C-BB5F-7B67-BD8829BD02EF}"/>
              </a:ext>
            </a:extLst>
          </p:cNvPr>
          <p:cNvSpPr/>
          <p:nvPr/>
        </p:nvSpPr>
        <p:spPr>
          <a:xfrm>
            <a:off x="166861" y="3110295"/>
            <a:ext cx="5929139" cy="881028"/>
          </a:xfrm>
          <a:prstGeom prst="round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四角形: 角を丸くする 8">
            <a:extLst>
              <a:ext uri="{FF2B5EF4-FFF2-40B4-BE49-F238E27FC236}">
                <a16:creationId xmlns:a16="http://schemas.microsoft.com/office/drawing/2014/main" id="{751C23C0-9469-E06E-0D4C-44B6F7145CBB}"/>
              </a:ext>
            </a:extLst>
          </p:cNvPr>
          <p:cNvSpPr/>
          <p:nvPr/>
        </p:nvSpPr>
        <p:spPr>
          <a:xfrm>
            <a:off x="6200073" y="1098982"/>
            <a:ext cx="5871641" cy="1325562"/>
          </a:xfrm>
          <a:prstGeom prst="round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0318052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a:extLst>
              <a:ext uri="{FF2B5EF4-FFF2-40B4-BE49-F238E27FC236}">
                <a16:creationId xmlns:a16="http://schemas.microsoft.com/office/drawing/2014/main" id="{3BAC623C-77AE-D314-DB48-97EB1FB04800}"/>
              </a:ext>
            </a:extLst>
          </p:cNvPr>
          <p:cNvSpPr>
            <a:spLocks noGrp="1"/>
          </p:cNvSpPr>
          <p:nvPr>
            <p:ph idx="1"/>
          </p:nvPr>
        </p:nvSpPr>
        <p:spPr>
          <a:xfrm>
            <a:off x="522514" y="282321"/>
            <a:ext cx="5348088" cy="5772497"/>
          </a:xfrm>
        </p:spPr>
        <p:txBody>
          <a:bodyPr>
            <a:noAutofit/>
          </a:bodyPr>
          <a:lstStyle/>
          <a:p>
            <a:pPr algn="just">
              <a:buFont typeface="Wingdings" panose="05000000000000000000" pitchFamily="2" charset="2"/>
              <a:buChar char="n"/>
            </a:pP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Furthermore, considering LNG substitution effect by the synthetic methane in our CO</a:t>
            </a:r>
            <a:r>
              <a:rPr lang="en-US" altLang="ja-JP" sz="1800" b="1" kern="100" baseline="-250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rPr>
              <a:t> circulation system, negative </a:t>
            </a:r>
            <a:r>
              <a:rPr lang="en-US" altLang="ja-JP" sz="1800"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reduction of CO</a:t>
            </a:r>
            <a:r>
              <a:rPr lang="en-US" altLang="ja-JP" sz="1800" b="1" kern="100" baseline="-250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FF0000"/>
                </a:solidFill>
                <a:latin typeface="游明朝" panose="02020400000000000000" pitchFamily="18" charset="-128"/>
                <a:ea typeface="游明朝" panose="02020400000000000000" pitchFamily="18" charset="-128"/>
                <a:cs typeface="Times New Roman" panose="02020603050405020304" pitchFamily="18" charset="0"/>
              </a:rPr>
              <a:t> emissions is expected. </a:t>
            </a:r>
            <a:endParaRPr lang="en-US" altLang="ja-JP" sz="1800" b="1" kern="100" dirty="0">
              <a:solidFill>
                <a:srgbClr val="FF0000"/>
              </a:solidFill>
              <a:effectLst/>
              <a:latin typeface="游明朝" panose="02020400000000000000" pitchFamily="18" charset="-128"/>
              <a:ea typeface="游明朝" panose="02020400000000000000" pitchFamily="18" charset="-128"/>
              <a:cs typeface="Times New Roman" panose="02020603050405020304" pitchFamily="18" charset="0"/>
            </a:endParaRPr>
          </a:p>
          <a:p>
            <a:pPr algn="just"/>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Currently, the combustion of synthetic methane returns 200.0 thousand tons of captured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to the atmosphere, while its production incurs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162.54 thousand tons of indirect life-cycle emissions. </a:t>
            </a:r>
          </a:p>
          <a:p>
            <a:pPr algn="just"/>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However,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assuming this synthetic methane substitutes an equivalent volume of LNG</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the overall system achieves a net CO</a:t>
            </a:r>
            <a:r>
              <a:rPr lang="en-US" altLang="ja-JP" sz="1800" b="1" kern="100" baseline="-250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 reduction of 94.25 thousand tons. </a:t>
            </a:r>
          </a:p>
          <a:p>
            <a:pPr algn="just"/>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Thus, the LNG substitution reduces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emissions, which </a:t>
            </a:r>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is 47.12% reduction rate </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compared with the CO</a:t>
            </a:r>
            <a:r>
              <a:rPr lang="en-US" altLang="ja-JP" sz="1800" kern="100" baseline="-25000" dirty="0">
                <a:effectLst/>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effectLst/>
                <a:latin typeface="游明朝" panose="02020400000000000000" pitchFamily="18" charset="-128"/>
                <a:ea typeface="游明朝" panose="02020400000000000000" pitchFamily="18" charset="-128"/>
                <a:cs typeface="Times New Roman" panose="02020603050405020304" pitchFamily="18" charset="0"/>
              </a:rPr>
              <a:t> circulation volume of 200 thousand tons. </a:t>
            </a:r>
          </a:p>
          <a:p>
            <a:pPr algn="just"/>
            <a:r>
              <a:rPr lang="en-US" altLang="ja-JP" sz="1800" b="1" kern="100" dirty="0">
                <a:solidFill>
                  <a:srgbClr val="0070C0"/>
                </a:solidFill>
                <a:effectLst/>
                <a:latin typeface="游明朝" panose="02020400000000000000" pitchFamily="18" charset="-128"/>
                <a:ea typeface="游明朝" panose="02020400000000000000" pitchFamily="18" charset="-128"/>
                <a:cs typeface="Times New Roman" panose="02020603050405020304" pitchFamily="18" charset="0"/>
              </a:rPr>
              <a:t>This rate is expected to increase to 63.47% in 2030 and 91.73% in 2040 due to changes in the power source structure and decarbonization of the steel sector.</a:t>
            </a:r>
          </a:p>
        </p:txBody>
      </p:sp>
      <p:sp>
        <p:nvSpPr>
          <p:cNvPr id="2" name="スライド番号プレースホルダー 1">
            <a:extLst>
              <a:ext uri="{FF2B5EF4-FFF2-40B4-BE49-F238E27FC236}">
                <a16:creationId xmlns:a16="http://schemas.microsoft.com/office/drawing/2014/main" id="{85A8A3D7-5BB6-CDCB-7325-B110AF52443F}"/>
              </a:ext>
            </a:extLst>
          </p:cNvPr>
          <p:cNvSpPr>
            <a:spLocks noGrp="1"/>
          </p:cNvSpPr>
          <p:nvPr>
            <p:ph type="sldNum" sz="quarter" idx="12"/>
          </p:nvPr>
        </p:nvSpPr>
        <p:spPr/>
        <p:txBody>
          <a:bodyPr/>
          <a:lstStyle/>
          <a:p>
            <a:fld id="{337354BD-5380-4451-B293-4A25DA93DDCA}" type="slidenum">
              <a:rPr kumimoji="1" lang="ja-JP" altLang="en-US" smtClean="0"/>
              <a:t>33</a:t>
            </a:fld>
            <a:endParaRPr kumimoji="1" lang="ja-JP" altLang="en-US"/>
          </a:p>
        </p:txBody>
      </p:sp>
      <p:sp>
        <p:nvSpPr>
          <p:cNvPr id="4" name="星: 5 pt 3">
            <a:extLst>
              <a:ext uri="{FF2B5EF4-FFF2-40B4-BE49-F238E27FC236}">
                <a16:creationId xmlns:a16="http://schemas.microsoft.com/office/drawing/2014/main" id="{2C1F7030-AECF-086D-3ACC-4F8FB0BDC74C}"/>
              </a:ext>
            </a:extLst>
          </p:cNvPr>
          <p:cNvSpPr/>
          <p:nvPr/>
        </p:nvSpPr>
        <p:spPr>
          <a:xfrm>
            <a:off x="261257" y="6204856"/>
            <a:ext cx="261257" cy="24259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コンテンツ プレースホルダー 2">
            <a:extLst>
              <a:ext uri="{FF2B5EF4-FFF2-40B4-BE49-F238E27FC236}">
                <a16:creationId xmlns:a16="http://schemas.microsoft.com/office/drawing/2014/main" id="{0502246D-8148-A5A0-C5B1-BFAD6ABE734F}"/>
              </a:ext>
            </a:extLst>
          </p:cNvPr>
          <p:cNvSpPr txBox="1">
            <a:spLocks/>
          </p:cNvSpPr>
          <p:nvPr/>
        </p:nvSpPr>
        <p:spPr>
          <a:xfrm>
            <a:off x="6096000" y="282321"/>
            <a:ext cx="5825067" cy="57724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a:buFont typeface="Wingdings" panose="05000000000000000000" pitchFamily="2" charset="2"/>
              <a:buChar char="n"/>
            </a:pPr>
            <a:r>
              <a:rPr lang="en-US" altLang="ja-JP" sz="1800" kern="100" dirty="0">
                <a:latin typeface="游明朝" panose="02020400000000000000" pitchFamily="18" charset="-128"/>
                <a:ea typeface="游明朝" panose="02020400000000000000" pitchFamily="18" charset="-128"/>
                <a:cs typeface="Times New Roman" panose="02020603050405020304" pitchFamily="18" charset="0"/>
              </a:rPr>
              <a:t>The introduction of a CO</a:t>
            </a:r>
            <a:r>
              <a:rPr lang="en-US" altLang="ja-JP" sz="1800" kern="100" baseline="-25000" dirty="0">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latin typeface="游明朝" panose="02020400000000000000" pitchFamily="18" charset="-128"/>
                <a:ea typeface="游明朝" panose="02020400000000000000" pitchFamily="18" charset="-128"/>
                <a:cs typeface="Times New Roman" panose="02020603050405020304" pitchFamily="18" charset="0"/>
              </a:rPr>
              <a:t> circulation system using a Cryo-DAC and synthetic methane could potentially bring us closer to a carbon-neutral state if the electricity used is decarbonized. </a:t>
            </a:r>
          </a:p>
          <a:p>
            <a:pPr>
              <a:buFont typeface="Wingdings" panose="05000000000000000000" pitchFamily="2" charset="2"/>
              <a:buChar char="n"/>
            </a:pPr>
            <a:endParaRPr lang="en-US" altLang="ja-JP" sz="1800" kern="100" dirty="0">
              <a:latin typeface="游明朝" panose="02020400000000000000" pitchFamily="18" charset="-128"/>
              <a:ea typeface="游明朝" panose="02020400000000000000" pitchFamily="18" charset="-128"/>
              <a:cs typeface="Times New Roman" panose="02020603050405020304" pitchFamily="18" charset="0"/>
            </a:endParaRPr>
          </a:p>
          <a:p>
            <a:pPr>
              <a:buFont typeface="Wingdings" panose="05000000000000000000" pitchFamily="2" charset="2"/>
              <a:buChar char="n"/>
            </a:pPr>
            <a:r>
              <a:rPr lang="en-US" altLang="ja-JP" sz="1800" kern="100" dirty="0">
                <a:latin typeface="游明朝" panose="02020400000000000000" pitchFamily="18" charset="-128"/>
                <a:ea typeface="游明朝" panose="02020400000000000000" pitchFamily="18" charset="-128"/>
                <a:cs typeface="Times New Roman" panose="02020603050405020304" pitchFamily="18" charset="0"/>
              </a:rPr>
              <a:t>To introduce such a CO</a:t>
            </a:r>
            <a:r>
              <a:rPr lang="en-US" altLang="ja-JP" sz="1800" kern="100" baseline="-25000" dirty="0">
                <a:latin typeface="游明朝" panose="02020400000000000000" pitchFamily="18" charset="-128"/>
                <a:ea typeface="游明朝" panose="02020400000000000000" pitchFamily="18" charset="-128"/>
                <a:cs typeface="Times New Roman" panose="02020603050405020304" pitchFamily="18" charset="0"/>
              </a:rPr>
              <a:t>2</a:t>
            </a:r>
            <a:r>
              <a:rPr lang="en-US" altLang="ja-JP" sz="1800" kern="100" dirty="0">
                <a:latin typeface="游明朝" panose="02020400000000000000" pitchFamily="18" charset="-128"/>
                <a:ea typeface="游明朝" panose="02020400000000000000" pitchFamily="18" charset="-128"/>
                <a:cs typeface="Times New Roman" panose="02020603050405020304" pitchFamily="18" charset="0"/>
              </a:rPr>
              <a:t> circulation system on a scale, the production cost of synthetic methane must be reduced to a level that is sufficiently competitive with competing energy prices, such as LNG. </a:t>
            </a:r>
          </a:p>
          <a:p>
            <a:pPr>
              <a:buFont typeface="Wingdings" panose="05000000000000000000" pitchFamily="2" charset="2"/>
              <a:buChar char="n"/>
            </a:pPr>
            <a:endParaRPr lang="en-US" altLang="ja-JP" sz="1800" kern="100" dirty="0">
              <a:latin typeface="游明朝" panose="02020400000000000000" pitchFamily="18" charset="-128"/>
              <a:ea typeface="游明朝" panose="02020400000000000000" pitchFamily="18" charset="-128"/>
              <a:cs typeface="Times New Roman" panose="02020603050405020304" pitchFamily="18" charset="0"/>
            </a:endParaRPr>
          </a:p>
          <a:p>
            <a:pPr>
              <a:buFont typeface="Wingdings" panose="05000000000000000000" pitchFamily="2" charset="2"/>
              <a:buChar char="n"/>
            </a:pPr>
            <a:r>
              <a:rPr lang="en-US" altLang="ja-JP" sz="1800" kern="100" dirty="0">
                <a:latin typeface="游明朝" panose="02020400000000000000" pitchFamily="18" charset="-128"/>
                <a:ea typeface="游明朝" panose="02020400000000000000" pitchFamily="18" charset="-128"/>
                <a:cs typeface="Times New Roman" panose="02020603050405020304" pitchFamily="18" charset="0"/>
              </a:rPr>
              <a:t>To achieve this, the cost of Cryo-DAC ought to be reduced, inexpensive hydrogen must be made available, and methanation costs must decrease. These costs should be investigated in depth in future research.</a:t>
            </a:r>
          </a:p>
        </p:txBody>
      </p:sp>
      <p:sp>
        <p:nvSpPr>
          <p:cNvPr id="6" name="四角形: 角を丸くする 5">
            <a:extLst>
              <a:ext uri="{FF2B5EF4-FFF2-40B4-BE49-F238E27FC236}">
                <a16:creationId xmlns:a16="http://schemas.microsoft.com/office/drawing/2014/main" id="{33D1DA56-272E-10B9-DB8D-B177AE186D13}"/>
              </a:ext>
            </a:extLst>
          </p:cNvPr>
          <p:cNvSpPr/>
          <p:nvPr/>
        </p:nvSpPr>
        <p:spPr>
          <a:xfrm>
            <a:off x="391885" y="140401"/>
            <a:ext cx="5532505" cy="1227357"/>
          </a:xfrm>
          <a:prstGeom prst="round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249477466"/>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4591</TotalTime>
  <Words>4503</Words>
  <Application>Microsoft Office PowerPoint</Application>
  <PresentationFormat>ワイド画面</PresentationFormat>
  <Paragraphs>507</Paragraphs>
  <Slides>33</Slides>
  <Notes>0</Notes>
  <HiddenSlides>0</HiddenSlides>
  <MMClips>0</MMClips>
  <ScaleCrop>false</ScaleCrop>
  <HeadingPairs>
    <vt:vector size="8" baseType="variant">
      <vt:variant>
        <vt:lpstr>使用されているフォント</vt:lpstr>
      </vt:variant>
      <vt:variant>
        <vt:i4>7</vt:i4>
      </vt:variant>
      <vt:variant>
        <vt:lpstr>テーマ</vt:lpstr>
      </vt:variant>
      <vt:variant>
        <vt:i4>1</vt:i4>
      </vt:variant>
      <vt:variant>
        <vt:lpstr>埋め込まれた OLE サーバー</vt:lpstr>
      </vt:variant>
      <vt:variant>
        <vt:i4>1</vt:i4>
      </vt:variant>
      <vt:variant>
        <vt:lpstr>スライド タイトル</vt:lpstr>
      </vt:variant>
      <vt:variant>
        <vt:i4>33</vt:i4>
      </vt:variant>
    </vt:vector>
  </HeadingPairs>
  <TitlesOfParts>
    <vt:vector size="42" baseType="lpstr">
      <vt:lpstr>Meiryo UI</vt:lpstr>
      <vt:lpstr>游ゴシック</vt:lpstr>
      <vt:lpstr>游ゴシック Light</vt:lpstr>
      <vt:lpstr>游明朝</vt:lpstr>
      <vt:lpstr>Arial</vt:lpstr>
      <vt:lpstr>Cambria Math</vt:lpstr>
      <vt:lpstr>Wingdings</vt:lpstr>
      <vt:lpstr>Office テーマ</vt:lpstr>
      <vt:lpstr>Equation</vt:lpstr>
      <vt:lpstr>Life-cycle CO2 circulation of direct air capture and methanation:  an input-output analysis</vt:lpstr>
      <vt:lpstr>Contents</vt:lpstr>
      <vt:lpstr>Introduction</vt:lpstr>
      <vt:lpstr>In this study, we apply hybrid method of mainly input-output method and partly process-based method  </vt:lpstr>
      <vt:lpstr>Contents</vt:lpstr>
      <vt:lpstr>PowerPoint プレゼンテーション</vt:lpstr>
      <vt:lpstr>PowerPoint プレゼンテーション</vt:lpstr>
      <vt:lpstr>PowerPoint プレゼンテーション</vt:lpstr>
      <vt:lpstr>Contents</vt:lpstr>
      <vt:lpstr>Input output model</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Contents</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Contents</vt:lpstr>
      <vt:lpstr>Results</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Contents</vt:lpstr>
      <vt:lpstr>Conclusions</vt:lpstr>
      <vt:lpstr>PowerPoint プレゼンテーション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Mitsuo Yamada</dc:creator>
  <cp:lastModifiedBy>Mitsuo Yamada</cp:lastModifiedBy>
  <cp:revision>29</cp:revision>
  <dcterms:created xsi:type="dcterms:W3CDTF">2025-02-21T00:22:39Z</dcterms:created>
  <dcterms:modified xsi:type="dcterms:W3CDTF">2026-06-12T02:29:06Z</dcterms:modified>
</cp:coreProperties>
</file>